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p:regular r:id="rId54"/>
      <p:bold r:id="rId55"/>
      <p:italic r:id="rId56"/>
      <p:boldItalic r:id="rId57"/>
    </p:embeddedFont>
    <p:embeddedFont>
      <p:font typeface="Helvetica Neue"/>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795ED9-17F2-4EF6-8F34-5368A803CE0D}">
  <a:tblStyle styleId="{76795ED9-17F2-4EF6-8F34-5368A803CE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HelveticaNeue-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8%A8%80%E8%AF%AD" TargetMode="External"/><Relationship Id="rId3" Type="http://schemas.openxmlformats.org/officeDocument/2006/relationships/hyperlink" Target="https://zh.wikipedia.org/wiki/%E9%9F%B3%E4%B9%90"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0e60ee4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0e60ee4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因此要跟大家介紹一個找這個pixel的演算法：Differential Evolution</a:t>
            </a:r>
            <a:endParaRPr/>
          </a:p>
          <a:p>
            <a:pPr indent="0" lvl="0" marL="0" rtl="0" algn="l">
              <a:spcBef>
                <a:spcPts val="0"/>
              </a:spcBef>
              <a:spcAft>
                <a:spcPts val="0"/>
              </a:spcAft>
              <a:buNone/>
            </a:pPr>
            <a:r>
              <a:rPr lang="zh-TW"/>
              <a:t>他的概念是這樣，每一個iteration都會產生一組 candidate solution，可以把它當作小孩，這些小孩在下個iteration時會變成父母，並產生新的小孩，這些小孩如果沒有比父母好就會被丟掉</a:t>
            </a:r>
            <a:endParaRPr/>
          </a:p>
          <a:p>
            <a:pPr indent="0" lvl="0" marL="0" rtl="0" algn="l">
              <a:spcBef>
                <a:spcPts val="0"/>
              </a:spcBef>
              <a:spcAft>
                <a:spcPts val="0"/>
              </a:spcAft>
              <a:buNone/>
            </a:pPr>
            <a:r>
              <a:rPr lang="zh-TW"/>
              <a:t>期待最後能夠找到夠好的小孩</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2d681e8ec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2d681e8ec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因此要跟大家介紹一個找這個pixel的演算法：Differential Evolution</a:t>
            </a:r>
            <a:endParaRPr/>
          </a:p>
          <a:p>
            <a:pPr indent="0" lvl="0" marL="0" rtl="0" algn="l">
              <a:spcBef>
                <a:spcPts val="0"/>
              </a:spcBef>
              <a:spcAft>
                <a:spcPts val="0"/>
              </a:spcAft>
              <a:buNone/>
            </a:pPr>
            <a:r>
              <a:rPr lang="zh-TW"/>
              <a:t>他的概念是這樣，每一個iteration都會產生一組 candidate solution，可以把它當作小孩，這些小孩在下個iteration時會變成父母，並產生新的小孩，這些小孩如果沒有比父母好就會被丟掉</a:t>
            </a:r>
            <a:endParaRPr/>
          </a:p>
          <a:p>
            <a:pPr indent="0" lvl="0" marL="0" rtl="0" algn="l">
              <a:spcBef>
                <a:spcPts val="0"/>
              </a:spcBef>
              <a:spcAft>
                <a:spcPts val="0"/>
              </a:spcAft>
              <a:buNone/>
            </a:pPr>
            <a:r>
              <a:rPr lang="zh-TW"/>
              <a:t>期待最後能夠找到夠好的小孩</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0e60ee4f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0e60ee4f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3b1739f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3b1739f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3b1739f3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3b1739f3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0e60ee4f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0e60ee4f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舉一個簡單的例子：現在有一個f(x)，他將vector x的每個分量平方後加總取平均</a:t>
            </a:r>
            <a:endParaRPr/>
          </a:p>
          <a:p>
            <a:pPr indent="0" lvl="0" marL="0" rtl="0" algn="l">
              <a:spcBef>
                <a:spcPts val="0"/>
              </a:spcBef>
              <a:spcAft>
                <a:spcPts val="0"/>
              </a:spcAft>
              <a:buNone/>
            </a:pPr>
            <a:r>
              <a:rPr lang="zh-TW"/>
              <a:t>目標：找一個vector x讓f(x)越小越好</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0e60ee4f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0e60ee4f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一開始，隨便random出10組4維的向量，每個數字都介於0到1之間</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0e60ee4f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0e60ee4f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把這10</a:t>
            </a:r>
            <a:r>
              <a:rPr lang="zh-TW"/>
              <a:t>組向量投影到[-5, 5]之間，丟進f裡面算出值</a:t>
            </a:r>
            <a:endParaRPr/>
          </a:p>
          <a:p>
            <a:pPr indent="0" lvl="0" marL="0" rtl="0" algn="l">
              <a:spcBef>
                <a:spcPts val="0"/>
              </a:spcBef>
              <a:spcAft>
                <a:spcPts val="0"/>
              </a:spcAft>
              <a:buNone/>
            </a:pPr>
            <a:r>
              <a:rPr lang="zh-TW"/>
              <a:t>( (-4.06)^2 + (-4.89)^2 + (-1)^2 + (-2.87)^2 )/4 = 12.3984504837</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3b1739f3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3b1739f3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0e60ee4f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0e60ee4f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首先以第一個向量當作target vector，接下來會生一個candidate來看看這個candidate帶入f之後的值會不會比較</a:t>
            </a:r>
            <a:r>
              <a:rPr lang="zh-TW"/>
              <a:t>小</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3b1739f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3b1739f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0e60ee4f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0e60ee4f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隨機從第一個以外的vector當中隨機取3個vector</a:t>
            </a:r>
            <a:endParaRPr/>
          </a:p>
          <a:p>
            <a:pPr indent="0" lvl="0" marL="0" rtl="0" algn="l">
              <a:spcBef>
                <a:spcPts val="0"/>
              </a:spcBef>
              <a:spcAft>
                <a:spcPts val="0"/>
              </a:spcAft>
              <a:buNone/>
            </a:pPr>
            <a:r>
              <a:rPr lang="zh-TW"/>
              <a:t>將b跟c相減，乘上mutation factor之後加上a</a:t>
            </a:r>
            <a:endParaRPr/>
          </a:p>
          <a:p>
            <a:pPr indent="0" lvl="0" marL="0" rtl="0" algn="l">
              <a:spcBef>
                <a:spcPts val="0"/>
              </a:spcBef>
              <a:spcAft>
                <a:spcPts val="0"/>
              </a:spcAft>
              <a:buNone/>
            </a:pPr>
            <a:r>
              <a:rPr lang="zh-TW"/>
              <a:t>確保得到的新candidate介於0到1之間</a:t>
            </a:r>
            <a:endParaRPr/>
          </a:p>
          <a:p>
            <a:pPr indent="0" lvl="0" marL="0" rtl="0" algn="l">
              <a:spcBef>
                <a:spcPts val="0"/>
              </a:spcBef>
              <a:spcAft>
                <a:spcPts val="0"/>
              </a:spcAft>
              <a:buNone/>
            </a:pPr>
            <a:r>
              <a:rPr lang="zh-TW"/>
              <a:t>要注意的是，我們並非會保留candidate裡的所有數字，要怎麼決定target vector的哪些值會被candidate對應位置的值替換掉呢？</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0e60ee4f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0e60ee4f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crossp</a:t>
            </a:r>
            <a:r>
              <a:rPr lang="zh-TW"/>
              <a:t>是一個介於0到1之間的數字，random一個4維的向量，記錄得到的4個數字是否小於crossp</a:t>
            </a:r>
            <a:endParaRPr/>
          </a:p>
          <a:p>
            <a:pPr indent="0" lvl="0" marL="0" rtl="0" algn="l">
              <a:spcBef>
                <a:spcPts val="0"/>
              </a:spcBef>
              <a:spcAft>
                <a:spcPts val="0"/>
              </a:spcAft>
              <a:buNone/>
            </a:pPr>
            <a:r>
              <a:rPr lang="zh-TW"/>
              <a:t>對於target vector，若cross_points對應的是False則保留target vector該位置的數值，反之則將target vector該位置的數值換成mutant vector該位置的數值，這個操作完之後就是最新的candidate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3b1739f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3b1739f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0e60ee4f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0e60ee4f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把</a:t>
            </a:r>
            <a:r>
              <a:rPr lang="zh-TW"/>
              <a:t>剛剛得到的新candidate投影到[-5, 5]的區間並帶入f得到一個數值，若這個數值比原本target vector帶入f的數值還來得小，就用這個新的candidate取代原本的target vector</a:t>
            </a:r>
            <a:endParaRPr/>
          </a:p>
          <a:p>
            <a:pPr indent="0" lvl="0" marL="0" rtl="0" algn="l">
              <a:spcBef>
                <a:spcPts val="0"/>
              </a:spcBef>
              <a:spcAft>
                <a:spcPts val="0"/>
              </a:spcAft>
              <a:buNone/>
            </a:pPr>
            <a:r>
              <a:rPr lang="zh-TW"/>
              <a:t>下一輪就換下一個target vector然後繼續做同樣的事</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3b1739f3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3b1739f3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52d681e8ec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2d681e8ec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untargeted attack: </a:t>
            </a:r>
            <a:r>
              <a:rPr lang="zh-TW"/>
              <a:t>希望攻擊後model認為原圖片屬於原類別的機率越小越好</a:t>
            </a:r>
            <a:endParaRPr/>
          </a:p>
          <a:p>
            <a:pPr indent="0" lvl="0" marL="0" rtl="0" algn="l">
              <a:spcBef>
                <a:spcPts val="0"/>
              </a:spcBef>
              <a:spcAft>
                <a:spcPts val="0"/>
              </a:spcAft>
              <a:buNone/>
            </a:pPr>
            <a:r>
              <a:rPr lang="zh-TW"/>
              <a:t>targeted attack: 希望攻擊後model認為原圖片屬於目標攻擊類別的機率越大越好</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2d681e8ec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2d681e8ec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同學聽完DE之後可能會有個疑問，如果之前講的vector x是perturbation，我每次random一串數字有什麼用？one pixel attack的perturbation不是只能有一個維度非零，其他維度都要是0嗎？</a:t>
            </a:r>
            <a:endParaRPr/>
          </a:p>
          <a:p>
            <a:pPr indent="0" lvl="0" marL="0" rtl="0" algn="l">
              <a:spcBef>
                <a:spcPts val="0"/>
              </a:spcBef>
              <a:spcAft>
                <a:spcPts val="0"/>
              </a:spcAft>
              <a:buNone/>
            </a:pPr>
            <a:r>
              <a:rPr lang="zh-TW"/>
              <a:t>其實是這樣的，vector x 是個five element tuple，分別是x, y座標跟RGB值</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2d681e8ec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2d681e8ec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3b1739f3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3b1739f3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2d681e8ec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2d681e8ec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0e60ee4f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0e60ee4f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0e60ee4f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0e60ee4f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對於音訊的攻擊有哪些呢？</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3b1739f3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3b1739f3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0e60ee4f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0e60ee4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攻擊ASR(Automatic Speech Recognition)，讓他的transcript錯誤</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52d681e8ec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2d681e8ec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adversary wants to craft an adversarial sample from a voice uttered by some source speaker, so that it is classified as one of the enrolled speakers (untargeted attack)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0e60ee4f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0e60ee4f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350">
                <a:solidFill>
                  <a:schemeClr val="dk2"/>
                </a:solidFill>
                <a:highlight>
                  <a:srgbClr val="FFFFFF"/>
                </a:highlight>
              </a:rPr>
              <a:t>OK Google, what is the Whopper burger?</a:t>
            </a:r>
            <a:endParaRPr sz="1350">
              <a:solidFill>
                <a:schemeClr val="dk2"/>
              </a:solidFill>
              <a:highlight>
                <a:srgbClr val="FFFFFF"/>
              </a:highlight>
            </a:endParaRPr>
          </a:p>
          <a:p>
            <a:pPr indent="0" lvl="0" marL="0" rtl="0" algn="l">
              <a:spcBef>
                <a:spcPts val="0"/>
              </a:spcBef>
              <a:spcAft>
                <a:spcPts val="0"/>
              </a:spcAft>
              <a:buNone/>
            </a:pPr>
            <a:r>
              <a:rPr lang="zh-TW" sz="1350">
                <a:highlight>
                  <a:srgbClr val="FFFFFF"/>
                </a:highlight>
              </a:rPr>
              <a:t>電視機附近有google home的話，google home 就會把華堡的維基百科內容唸出來</a:t>
            </a:r>
            <a:br>
              <a:rPr lang="zh-TW" sz="1350">
                <a:highlight>
                  <a:srgbClr val="FFFFFF"/>
                </a:highlight>
              </a:rPr>
            </a:br>
            <a:r>
              <a:rPr lang="zh-TW" sz="1350">
                <a:highlight>
                  <a:srgbClr val="FFFFFF"/>
                </a:highlight>
              </a:rPr>
              <a:t>因此就有很多人去亂改維基百科</a:t>
            </a:r>
            <a:endParaRPr sz="1350">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0e60ee4f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0e60ee4f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333333"/>
                </a:solidFill>
                <a:highlight>
                  <a:srgbClr val="FFFFFF"/>
                </a:highlight>
                <a:latin typeface="Helvetica Neue"/>
                <a:ea typeface="Helvetica Neue"/>
                <a:cs typeface="Helvetica Neue"/>
                <a:sym typeface="Helvetica Neue"/>
              </a:rPr>
              <a:t>這種attack正確來說是在讓model正確辨識的前提下來attack人耳，舉例來說：正常的情況說「Hey Siri!」，此時Siri會被啟動，想像今天有人播了一段聽起來是雜音的東西，但Siri仍將這段音訊辨識成「Hey Siri!」進而被啟動，然而該手機的使用者卻不知道為什麼會這樣，因為他聽不出剛剛的那段雜音其實是原本「Hey Siri!」這段音訊做了些修改。同樣的攻擊可以被應用在 Google Speech API, Bing Speech API, IBM Speech API, Azure Speaker API…</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3b1739f3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3b1739f3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150">
                <a:solidFill>
                  <a:srgbClr val="222222"/>
                </a:solidFill>
                <a:highlight>
                  <a:srgbClr val="FFFFFF"/>
                </a:highlight>
              </a:rPr>
              <a:t>心理聲學</a:t>
            </a:r>
            <a:r>
              <a:rPr lang="zh-TW" sz="1150">
                <a:solidFill>
                  <a:srgbClr val="222222"/>
                </a:solidFill>
                <a:highlight>
                  <a:srgbClr val="FFFFFF"/>
                </a:highlight>
              </a:rPr>
              <a:t>（Psychoacoustics）研究人對聲音（包括</a:t>
            </a:r>
            <a:r>
              <a:rPr lang="zh-TW" sz="1150">
                <a:highlight>
                  <a:srgbClr val="FFFFFF"/>
                </a:highlight>
                <a:uFill>
                  <a:noFill/>
                </a:uFill>
                <a:hlinkClick r:id="rId2"/>
              </a:rPr>
              <a:t>言語</a:t>
            </a:r>
            <a:r>
              <a:rPr lang="zh-TW" sz="1150">
                <a:highlight>
                  <a:srgbClr val="FFFFFF"/>
                </a:highlight>
              </a:rPr>
              <a:t>和</a:t>
            </a:r>
            <a:r>
              <a:rPr lang="zh-TW" sz="1150">
                <a:highlight>
                  <a:srgbClr val="FFFFFF"/>
                </a:highlight>
                <a:uFill>
                  <a:noFill/>
                </a:uFill>
                <a:hlinkClick r:id="rId3"/>
              </a:rPr>
              <a:t>音樂</a:t>
            </a:r>
            <a:r>
              <a:rPr lang="zh-TW" sz="1150">
                <a:solidFill>
                  <a:srgbClr val="222222"/>
                </a:solidFill>
                <a:highlight>
                  <a:srgbClr val="FFFFFF"/>
                </a:highlight>
              </a:rPr>
              <a:t>）的生理和心理反應的科學</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52d681e8ec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2d681e8ec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左邊是一段原始的音訊，右邊是經過修改後的音訊，可以看出他的intensity變強，時間變短</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10c68f9e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10c68f9e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333333"/>
                </a:solidFill>
                <a:highlight>
                  <a:srgbClr val="FFFFFF"/>
                </a:highlight>
                <a:latin typeface="Helvetica Neue"/>
                <a:ea typeface="Helvetica Neue"/>
                <a:cs typeface="Helvetica Neue"/>
                <a:sym typeface="Helvetica Neue"/>
              </a:rPr>
              <a:t>signal processing 的主要工作就是將一段音訊重要的資訊抽取出來</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zh-TW" sz="1200">
                <a:solidFill>
                  <a:srgbClr val="333333"/>
                </a:solidFill>
                <a:highlight>
                  <a:srgbClr val="FFFFFF"/>
                </a:highlight>
                <a:latin typeface="Helvetica Neue"/>
                <a:ea typeface="Helvetica Neue"/>
                <a:cs typeface="Helvetica Neue"/>
                <a:sym typeface="Helvetica Neue"/>
              </a:rPr>
              <a:t>目的：改變原本的音訊，但是改變的音訊經過signal processing之後所得到的結果不要跟原本正常音訊經過signal processing之後差太多</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zh-TW" sz="1200">
                <a:solidFill>
                  <a:srgbClr val="333333"/>
                </a:solidFill>
                <a:highlight>
                  <a:srgbClr val="FFFFFF"/>
                </a:highlight>
                <a:latin typeface="Helvetica Neue"/>
                <a:ea typeface="Helvetica Neue"/>
                <a:cs typeface="Helvetica Neue"/>
                <a:sym typeface="Helvetica Neue"/>
              </a:rPr>
              <a:t>跟一般的常見的attack不一樣的是，一般的attack都是攻擊model inference的時候，讓他分類錯誤</a:t>
            </a:r>
            <a:br>
              <a:rPr lang="zh-TW" sz="1200">
                <a:solidFill>
                  <a:srgbClr val="333333"/>
                </a:solidFill>
                <a:highlight>
                  <a:srgbClr val="FFFFFF"/>
                </a:highlight>
                <a:latin typeface="Helvetica Neue"/>
                <a:ea typeface="Helvetica Neue"/>
                <a:cs typeface="Helvetica Neue"/>
                <a:sym typeface="Helvetica Neue"/>
              </a:rPr>
            </a:br>
            <a:r>
              <a:rPr lang="zh-TW" sz="1200">
                <a:solidFill>
                  <a:srgbClr val="333333"/>
                </a:solidFill>
                <a:highlight>
                  <a:srgbClr val="FFFFFF"/>
                </a:highlight>
                <a:latin typeface="Helvetica Neue"/>
                <a:ea typeface="Helvetica Neue"/>
                <a:cs typeface="Helvetica Neue"/>
                <a:sym typeface="Helvetica Neue"/>
              </a:rPr>
              <a:t>這個hidden voice attack做的是在signal preprocess時，做一些壞壞的事</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zh-TW" sz="1200">
                <a:solidFill>
                  <a:srgbClr val="333333"/>
                </a:solidFill>
                <a:highlight>
                  <a:srgbClr val="FFFFFF"/>
                </a:highlight>
                <a:latin typeface="Helvetica Neue"/>
                <a:ea typeface="Helvetica Neue"/>
                <a:cs typeface="Helvetica Neue"/>
                <a:sym typeface="Helvetica Neue"/>
              </a:rPr>
              <a:t>low pass filter:</a:t>
            </a:r>
            <a:r>
              <a:rPr lang="zh-TW" sz="1150">
                <a:solidFill>
                  <a:srgbClr val="222222"/>
                </a:solidFill>
                <a:highlight>
                  <a:srgbClr val="FFFFFF"/>
                </a:highlight>
              </a:rPr>
              <a:t>容許低頻訊號通過，但減弱（或減少）頻率高於截止頻率的訊號的通過</a:t>
            </a:r>
            <a:br>
              <a:rPr lang="zh-TW" sz="1150">
                <a:solidFill>
                  <a:srgbClr val="222222"/>
                </a:solidFill>
                <a:highlight>
                  <a:srgbClr val="FFFFFF"/>
                </a:highlight>
              </a:rPr>
            </a:br>
            <a:r>
              <a:rPr lang="zh-TW" sz="1150">
                <a:solidFill>
                  <a:srgbClr val="222222"/>
                </a:solidFill>
                <a:highlight>
                  <a:srgbClr val="FFFFFF"/>
                </a:highlight>
              </a:rPr>
              <a:t>fft:把時域轉成頻域，目的是希望知道這個訊號包含的成分是什麼，也就是某種頻率的成分有多大， 例如: 人所發出的聲音之頻率一般最高到4KHz, 所以我們可以用這種方法分析人的聲音大部分在那一個音頻區。</a:t>
            </a:r>
            <a:br>
              <a:rPr lang="zh-TW" sz="1150">
                <a:solidFill>
                  <a:srgbClr val="222222"/>
                </a:solidFill>
                <a:highlight>
                  <a:srgbClr val="FFFFFF"/>
                </a:highlight>
              </a:rPr>
            </a:br>
            <a:r>
              <a:rPr lang="zh-TW" sz="1150">
                <a:solidFill>
                  <a:srgbClr val="222222"/>
                </a:solidFill>
                <a:highlight>
                  <a:srgbClr val="FFFFFF"/>
                </a:highlight>
              </a:rPr>
              <a:t>得到spectrogram之後，</a:t>
            </a:r>
            <a:r>
              <a:rPr lang="zh-TW" sz="1150">
                <a:highlight>
                  <a:srgbClr val="FFFFFF"/>
                </a:highlight>
              </a:rPr>
              <a:t>為了得到合適大小的聲音特徵</a:t>
            </a:r>
            <a:r>
              <a:rPr lang="zh-TW" sz="1350">
                <a:solidFill>
                  <a:srgbClr val="666666"/>
                </a:solidFill>
                <a:highlight>
                  <a:srgbClr val="FFFFFF"/>
                </a:highlight>
              </a:rPr>
              <a:t>，</a:t>
            </a:r>
            <a:r>
              <a:rPr lang="zh-TW" sz="1150">
                <a:solidFill>
                  <a:srgbClr val="222222"/>
                </a:solidFill>
                <a:highlight>
                  <a:srgbClr val="FFFFFF"/>
                </a:highlight>
              </a:rPr>
              <a:t>接著會通過一串mel filter bank，</a:t>
            </a:r>
            <a:r>
              <a:rPr lang="zh-TW" sz="1150">
                <a:highlight>
                  <a:srgbClr val="FFFFFF"/>
                </a:highlight>
              </a:rPr>
              <a:t>低頻處濾波器密集，高頻處濾波器稀疏</a:t>
            </a:r>
            <a:br>
              <a:rPr lang="zh-TW" sz="1150">
                <a:highlight>
                  <a:srgbClr val="FFFFFF"/>
                </a:highlight>
              </a:rPr>
            </a:br>
            <a:r>
              <a:rPr lang="zh-TW" sz="1150">
                <a:highlight>
                  <a:srgbClr val="FFFFFF"/>
                </a:highlight>
              </a:rPr>
              <a:t>接下來做一些數學運算之後就會得到acoustic feature</a:t>
            </a:r>
            <a:endParaRPr sz="1150">
              <a:highlight>
                <a:srgbClr val="FFFFFF"/>
              </a:highlight>
            </a:endParaRPr>
          </a:p>
          <a:p>
            <a:pPr indent="0" lvl="0" marL="0" rtl="0" algn="l">
              <a:spcBef>
                <a:spcPts val="120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10c68f9e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10c68f9e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80e56f747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0e56f747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講到adversarial attack，大家最熟悉的應該就是對圖片分類模型的攻擊，藉由對原圖片加上雜訊然後餵進模型，讓模型分類錯誤。</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810c68f9e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10c68f9e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10c68f9e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10c68f9e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sine 跟 -sine波的mfft</a:t>
            </a:r>
            <a:r>
              <a:rPr lang="zh-TW"/>
              <a:t>結果都一樣</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10c68f9e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10c68f9e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810c68f9e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10c68f9e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rgbClr val="333333"/>
                </a:solidFill>
                <a:highlight>
                  <a:schemeClr val="lt1"/>
                </a:highlight>
                <a:latin typeface="Helvetica Neue"/>
                <a:ea typeface="Helvetica Neue"/>
                <a:cs typeface="Helvetica Neue"/>
                <a:sym typeface="Helvetica Neue"/>
              </a:rPr>
              <a:t>low-pass filter會把相較於人聲高很多的頻段濾掉，想法是這樣，那我就加一堆會被濾掉的東西進去</a:t>
            </a:r>
            <a:br>
              <a:rPr lang="zh-TW" sz="1200">
                <a:solidFill>
                  <a:srgbClr val="333333"/>
                </a:solidFill>
                <a:highlight>
                  <a:schemeClr val="lt1"/>
                </a:highlight>
                <a:latin typeface="Helvetica Neue"/>
                <a:ea typeface="Helvetica Neue"/>
                <a:cs typeface="Helvetica Neue"/>
                <a:sym typeface="Helvetica Neue"/>
              </a:rPr>
            </a:br>
            <a:r>
              <a:rPr lang="zh-TW" sz="1200">
                <a:solidFill>
                  <a:srgbClr val="333333"/>
                </a:solidFill>
                <a:highlight>
                  <a:schemeClr val="lt1"/>
                </a:highlight>
                <a:latin typeface="Helvetica Neue"/>
                <a:ea typeface="Helvetica Neue"/>
                <a:cs typeface="Helvetica Neue"/>
                <a:sym typeface="Helvetica Neue"/>
              </a:rPr>
              <a:t>反正都會被濾掉，不會影響preprocess後的結果，實際做法就是加入一堆高頻率的sin 波，希望可以蓋掉原本的音訊</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115000"/>
              </a:lnSpc>
              <a:spcBef>
                <a:spcPts val="1600"/>
              </a:spcBef>
              <a:spcAft>
                <a:spcPts val="1600"/>
              </a:spcAft>
              <a:buNone/>
            </a:pPr>
            <a:r>
              <a:t/>
            </a:r>
            <a:endParaRPr sz="1200">
              <a:solidFill>
                <a:srgbClr val="333333"/>
              </a:solidFill>
              <a:highlight>
                <a:schemeClr val="lt1"/>
              </a:highlight>
              <a:latin typeface="Helvetica Neue"/>
              <a:ea typeface="Helvetica Neue"/>
              <a:cs typeface="Helvetica Neue"/>
              <a:sym typeface="Helvetica Neue"/>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810c68f9e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10c68f9e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縮短時間並拿掉一些sample，確保sample rate一樣</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73b1739f3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3b1739f3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左邊是一段原始的音訊，右邊是經過修改後的音訊，可以看出他的intensity變強，時間變短</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73b1739f3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3b1739f3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52d681e8e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2d681e8e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52d681e8ec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2d681e8ec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0e56f747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0e56f747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一般的attack可能會要求雜訊不能超過一定大小</a:t>
            </a:r>
            <a:br>
              <a:rPr lang="zh-TW"/>
            </a:br>
            <a:r>
              <a:rPr lang="zh-TW"/>
              <a:t>one pixel attack 則是要求只能改動其中一個pixel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0e56f747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0e56f747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2d681e8ec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2d681e8ec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untargeted attack: 希望攻擊後model認為原圖片屬於原類別的機率越小越好</a:t>
            </a:r>
            <a:endParaRPr/>
          </a:p>
          <a:p>
            <a:pPr indent="0" lvl="0" marL="0" rtl="0" algn="l">
              <a:spcBef>
                <a:spcPts val="0"/>
              </a:spcBef>
              <a:spcAft>
                <a:spcPts val="0"/>
              </a:spcAft>
              <a:buNone/>
            </a:pPr>
            <a:r>
              <a:rPr lang="zh-TW"/>
              <a:t>targeted attack: 希望攻擊後model認為原圖片屬於目標攻擊類別的機率越大越好</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0e60ee4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0e60ee4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那我們要怎麼知道是要改動哪個pixel，以及改動的值是多少呢？</a:t>
            </a:r>
            <a:br>
              <a:rPr lang="zh-TW"/>
            </a:br>
            <a:r>
              <a:rPr lang="zh-TW"/>
              <a:t>可以每個pixel都試看看？但隨著圖片大小增加，要花的時間會非常非常久</a:t>
            </a:r>
            <a:endParaRPr/>
          </a:p>
          <a:p>
            <a:pPr indent="0" lvl="0" marL="0" rtl="0" algn="l">
              <a:spcBef>
                <a:spcPts val="0"/>
              </a:spcBef>
              <a:spcAft>
                <a:spcPts val="0"/>
              </a:spcAft>
              <a:buNone/>
            </a:pPr>
            <a:r>
              <a:rPr lang="zh-TW"/>
              <a:t>然而其實我們只需要找到一個足以讓模型分類錯誤的結果就好，並非一定要找到使模型loss最大的那個pixel跟pixel值</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rxiv.org/pdf/1710.08864.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rxiv.org/pdf/1710.08864.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rxiv.org/pdf/1710.08864.pdf" TargetMode="External"/><Relationship Id="rId4" Type="http://schemas.openxmlformats.org/officeDocument/2006/relationships/image" Target="../media/image4.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11.gif"/><Relationship Id="rId5" Type="http://schemas.openxmlformats.org/officeDocument/2006/relationships/image" Target="../media/image8.png"/><Relationship Id="rId6" Type="http://schemas.openxmlformats.org/officeDocument/2006/relationships/image" Target="../media/image24.png"/><Relationship Id="rId7"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21.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17.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7.png"/><Relationship Id="rId5"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nicholas.carlini.com/code/audio_adversarial_examples/" TargetMode="Externa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5.png"/><Relationship Id="rId7" Type="http://schemas.openxmlformats.org/officeDocument/2006/relationships/hyperlink" Target="https://arxiv.org/pdf/1911.01840.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peech.ee.ntu.edu.tw/~tlkagk/courses/DLHLP20/Introduction%20(v9).pdf" TargetMode="External"/><Relationship Id="rId4" Type="http://schemas.openxmlformats.org/officeDocument/2006/relationships/hyperlink" Target="http://www.youtube.com/watch?v=pcOh161hpn4" TargetMode="External"/><Relationship Id="rId5" Type="http://schemas.openxmlformats.org/officeDocument/2006/relationships/image" Target="../media/image31.jpg"/><Relationship Id="rId6"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hyperlink" Target="http://drive.google.com/file/d/1Zzfd-IdTQQI5ElQ3hH_1GqZgIza-C4YA/view" TargetMode="External"/><Relationship Id="rId5"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en.wikipedia.org/wiki/Hertz" TargetMode="External"/><Relationship Id="rId4" Type="http://schemas.openxmlformats.org/officeDocument/2006/relationships/hyperlink" Target="https://en.wikipedia.org/wiki/Psychoacoustics" TargetMode="External"/><Relationship Id="rId5"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hyperlink" Target="https://arxiv.org/pdf/1904.05734.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speech.ee.ntu.edu.tw/~tlkagk/courses/ML_2019/Lecture/Attack%20(v8).pdf" TargetMode="External"/><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pablormier.github.io/2017/09/05/a-tutorial-on-differential-evolution-with-python/" TargetMode="External"/><Relationship Id="rId4" Type="http://schemas.openxmlformats.org/officeDocument/2006/relationships/hyperlink" Target="https://www.youtube.com/watch?v=GGEAwilsY6o&amp;list=PLfUWWM-POgQvk44ZNBQ9v4FcQ0VtaZ9Yk&amp;index=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arxiv.org/pdf/1710.08864.pdf"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7.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Adversarial Attack</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500"/>
              <a:t>助教：</a:t>
            </a:r>
            <a:r>
              <a:rPr lang="zh-TW" sz="2500"/>
              <a:t>b05902121 </a:t>
            </a:r>
            <a:r>
              <a:rPr lang="zh-TW" sz="2500"/>
              <a:t>黃冠博</a:t>
            </a:r>
            <a:endParaRPr sz="2500"/>
          </a:p>
          <a:p>
            <a:pPr indent="0" lvl="0" marL="0" rtl="0" algn="ctr">
              <a:spcBef>
                <a:spcPts val="0"/>
              </a:spcBef>
              <a:spcAft>
                <a:spcPts val="0"/>
              </a:spcAft>
              <a:buNone/>
            </a:pPr>
            <a:r>
              <a:rPr lang="zh-TW" sz="2500"/>
              <a:t>老師：李宏毅 教授</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22" name="Google Shape;122;p22"/>
          <p:cNvSpPr txBox="1"/>
          <p:nvPr/>
        </p:nvSpPr>
        <p:spPr>
          <a:xfrm>
            <a:off x="72350" y="4520400"/>
            <a:ext cx="87735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By Pablormier - https://pablormier.github.io/2017/09/05/a-tutorial-on-differential-evolution-with-python, CC BY-SA 4.0, https://commons.wikimedia.org/w/index.php?curid=62208829</a:t>
            </a:r>
            <a:endParaRPr/>
          </a:p>
        </p:txBody>
      </p:sp>
      <p:pic>
        <p:nvPicPr>
          <p:cNvPr id="123" name="Google Shape;123;p22"/>
          <p:cNvPicPr preferRelativeResize="0"/>
          <p:nvPr/>
        </p:nvPicPr>
        <p:blipFill>
          <a:blip r:embed="rId3">
            <a:alphaModFix/>
          </a:blip>
          <a:stretch>
            <a:fillRect/>
          </a:stretch>
        </p:blipFill>
        <p:spPr>
          <a:xfrm>
            <a:off x="2475700" y="1811225"/>
            <a:ext cx="4192605" cy="270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During each iteration another set of candidate solutions (children) is generated according to the current population (parents). Then the children are compared with their corresponding parents, surviving if they are more fitted (possess higher fitness value) than their parents. In such a way, only comparing the parent and his child, the goal of keeping diversity and improving fitness values can be simultaneously achieved.</a:t>
            </a:r>
            <a:endParaRPr/>
          </a:p>
        </p:txBody>
      </p:sp>
      <p:sp>
        <p:nvSpPr>
          <p:cNvPr id="130" name="Google Shape;130;p23"/>
          <p:cNvSpPr txBox="1"/>
          <p:nvPr>
            <p:ph idx="1" type="body"/>
          </p:nvPr>
        </p:nvSpPr>
        <p:spPr>
          <a:xfrm>
            <a:off x="57150" y="4620625"/>
            <a:ext cx="8382000" cy="44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u="sng">
                <a:solidFill>
                  <a:srgbClr val="000000"/>
                </a:solidFill>
                <a:latin typeface="Arial"/>
                <a:ea typeface="Arial"/>
                <a:cs typeface="Arial"/>
                <a:sym typeface="Arial"/>
                <a:hlinkClick r:id="rId3">
                  <a:extLst>
                    <a:ext uri="{A12FA001-AC4F-418D-AE19-62706E023703}">
                      <ahyp:hlinkClr val="tx"/>
                    </a:ext>
                  </a:extLst>
                </a:hlinkClick>
              </a:rPr>
              <a:t>https://arxiv.org/pdf/1710.08864.pdf</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36" name="Google Shape;136;p24"/>
          <p:cNvSpPr txBox="1"/>
          <p:nvPr>
            <p:ph idx="1" type="body"/>
          </p:nvPr>
        </p:nvSpPr>
        <p:spPr>
          <a:xfrm>
            <a:off x="471900" y="1385675"/>
            <a:ext cx="85293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Higher probability of Finding Global Optima</a:t>
            </a:r>
            <a:endParaRPr sz="2400"/>
          </a:p>
          <a:p>
            <a:pPr indent="-342900" lvl="1" marL="914400" rtl="0" algn="l">
              <a:spcBef>
                <a:spcPts val="0"/>
              </a:spcBef>
              <a:spcAft>
                <a:spcPts val="0"/>
              </a:spcAft>
              <a:buSzPts val="1800"/>
              <a:buChar char="○"/>
            </a:pPr>
            <a:r>
              <a:rPr lang="zh-TW" sz="1800"/>
              <a:t>due to diversity keeping mechanisms and the use of a set of candidate solutions</a:t>
            </a:r>
            <a:endParaRPr sz="1800"/>
          </a:p>
          <a:p>
            <a:pPr indent="-381000" lvl="0" marL="457200" rtl="0" algn="l">
              <a:spcBef>
                <a:spcPts val="0"/>
              </a:spcBef>
              <a:spcAft>
                <a:spcPts val="0"/>
              </a:spcAft>
              <a:buSzPts val="2400"/>
              <a:buChar char="●"/>
            </a:pPr>
            <a:r>
              <a:rPr lang="zh-TW" sz="2400"/>
              <a:t>Require Less Information from Target System</a:t>
            </a:r>
            <a:endParaRPr sz="2400"/>
          </a:p>
          <a:p>
            <a:pPr indent="-342900" lvl="1" marL="914400" rtl="0" algn="l">
              <a:spcBef>
                <a:spcPts val="0"/>
              </a:spcBef>
              <a:spcAft>
                <a:spcPts val="0"/>
              </a:spcAft>
              <a:buSzPts val="1800"/>
              <a:buChar char="○"/>
            </a:pPr>
            <a:r>
              <a:rPr lang="zh-TW" sz="1800"/>
              <a:t>相比FGSM，DE不需要算gradient，因此不需要攻擊對象model太多的細節</a:t>
            </a:r>
            <a:endParaRPr sz="1800"/>
          </a:p>
          <a:p>
            <a:pPr indent="-342900" lvl="1" marL="914400" rtl="0" algn="l">
              <a:spcBef>
                <a:spcPts val="0"/>
              </a:spcBef>
              <a:spcAft>
                <a:spcPts val="0"/>
              </a:spcAft>
              <a:buSzPts val="1800"/>
              <a:buChar char="○"/>
            </a:pPr>
            <a:r>
              <a:rPr lang="zh-TW" sz="1800"/>
              <a:t>independent of the classifier used</a:t>
            </a:r>
            <a:endParaRPr sz="1800"/>
          </a:p>
          <a:p>
            <a:pPr indent="0" lvl="0" marL="0" rtl="0" algn="l">
              <a:spcBef>
                <a:spcPts val="1600"/>
              </a:spcBef>
              <a:spcAft>
                <a:spcPts val="1600"/>
              </a:spcAft>
              <a:buNone/>
            </a:pPr>
            <a:r>
              <a:t/>
            </a:r>
            <a:endParaRPr/>
          </a:p>
        </p:txBody>
      </p:sp>
      <p:sp>
        <p:nvSpPr>
          <p:cNvPr id="137" name="Google Shape;137;p24"/>
          <p:cNvSpPr txBox="1"/>
          <p:nvPr>
            <p:ph idx="1"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u="sng">
                <a:solidFill>
                  <a:srgbClr val="000000"/>
                </a:solidFill>
                <a:latin typeface="Arial"/>
                <a:ea typeface="Arial"/>
                <a:cs typeface="Arial"/>
                <a:sym typeface="Arial"/>
                <a:hlinkClick r:id="rId3">
                  <a:extLst>
                    <a:ext uri="{A12FA001-AC4F-418D-AE19-62706E023703}">
                      <ahyp:hlinkClr val="tx"/>
                    </a:ext>
                  </a:extLst>
                </a:hlinkClick>
              </a:rPr>
              <a:t>https://arxiv.org/pdf/1710.08864.pdf</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43" name="Google Shape;143;p25"/>
          <p:cNvSpPr/>
          <p:nvPr/>
        </p:nvSpPr>
        <p:spPr>
          <a:xfrm>
            <a:off x="2944575" y="1317700"/>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200"/>
              <a:t>Initialize Candidates</a:t>
            </a:r>
            <a:endParaRPr sz="2200"/>
          </a:p>
        </p:txBody>
      </p:sp>
      <p:sp>
        <p:nvSpPr>
          <p:cNvPr id="144" name="Google Shape;144;p25"/>
          <p:cNvSpPr/>
          <p:nvPr/>
        </p:nvSpPr>
        <p:spPr>
          <a:xfrm>
            <a:off x="2944575" y="38233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100"/>
              <a:t>Test</a:t>
            </a:r>
            <a:r>
              <a:rPr lang="zh-TW" sz="2100"/>
              <a:t> Candidates and Substitute</a:t>
            </a:r>
            <a:endParaRPr sz="2100"/>
          </a:p>
        </p:txBody>
      </p:sp>
      <p:sp>
        <p:nvSpPr>
          <p:cNvPr id="145" name="Google Shape;145;p25"/>
          <p:cNvSpPr/>
          <p:nvPr/>
        </p:nvSpPr>
        <p:spPr>
          <a:xfrm>
            <a:off x="2944575" y="25776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solidFill>
                  <a:schemeClr val="dk1"/>
                </a:solidFill>
              </a:rPr>
              <a:t>Select Candidates and Generate</a:t>
            </a:r>
            <a:endParaRPr sz="2200"/>
          </a:p>
        </p:txBody>
      </p:sp>
      <p:sp>
        <p:nvSpPr>
          <p:cNvPr id="146" name="Google Shape;146;p25"/>
          <p:cNvSpPr/>
          <p:nvPr/>
        </p:nvSpPr>
        <p:spPr>
          <a:xfrm flipH="1" rot="10800000">
            <a:off x="1149700" y="2827025"/>
            <a:ext cx="1567200" cy="15003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52" name="Google Shape;152;p26"/>
          <p:cNvSpPr/>
          <p:nvPr/>
        </p:nvSpPr>
        <p:spPr>
          <a:xfrm>
            <a:off x="2944575" y="1317700"/>
            <a:ext cx="4071900" cy="8838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200"/>
              <a:t>Initialize Candidates</a:t>
            </a:r>
            <a:endParaRPr sz="2200"/>
          </a:p>
        </p:txBody>
      </p:sp>
      <p:sp>
        <p:nvSpPr>
          <p:cNvPr id="153" name="Google Shape;153;p26"/>
          <p:cNvSpPr/>
          <p:nvPr/>
        </p:nvSpPr>
        <p:spPr>
          <a:xfrm>
            <a:off x="2944575" y="38233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100"/>
              <a:t>Test Candidates and Substitute</a:t>
            </a:r>
            <a:endParaRPr sz="2100"/>
          </a:p>
        </p:txBody>
      </p:sp>
      <p:sp>
        <p:nvSpPr>
          <p:cNvPr id="154" name="Google Shape;154;p26"/>
          <p:cNvSpPr/>
          <p:nvPr/>
        </p:nvSpPr>
        <p:spPr>
          <a:xfrm>
            <a:off x="2944575" y="25776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solidFill>
                  <a:schemeClr val="dk1"/>
                </a:solidFill>
              </a:rPr>
              <a:t>Select Candidates and Generate</a:t>
            </a:r>
            <a:endParaRPr sz="2200"/>
          </a:p>
        </p:txBody>
      </p:sp>
      <p:sp>
        <p:nvSpPr>
          <p:cNvPr id="155" name="Google Shape;155;p26"/>
          <p:cNvSpPr/>
          <p:nvPr/>
        </p:nvSpPr>
        <p:spPr>
          <a:xfrm flipH="1" rot="10800000">
            <a:off x="1149700" y="2827025"/>
            <a:ext cx="1567200" cy="15003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61" name="Google Shape;161;p27"/>
          <p:cNvSpPr txBox="1"/>
          <p:nvPr>
            <p:ph idx="1"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u="sng">
                <a:solidFill>
                  <a:srgbClr val="000000"/>
                </a:solidFill>
                <a:latin typeface="Arial"/>
                <a:ea typeface="Arial"/>
                <a:cs typeface="Arial"/>
                <a:sym typeface="Arial"/>
                <a:hlinkClick r:id="rId3">
                  <a:extLst>
                    <a:ext uri="{A12FA001-AC4F-418D-AE19-62706E023703}">
                      <ahyp:hlinkClr val="tx"/>
                    </a:ext>
                  </a:extLst>
                </a:hlinkClick>
              </a:rPr>
              <a:t>https://arxiv.org/pdf/1710.08864.pdf</a:t>
            </a:r>
            <a:endParaRPr>
              <a:solidFill>
                <a:srgbClr val="000000"/>
              </a:solidFill>
            </a:endParaRPr>
          </a:p>
        </p:txBody>
      </p:sp>
      <p:pic>
        <p:nvPicPr>
          <p:cNvPr id="162" name="Google Shape;162;p27"/>
          <p:cNvPicPr preferRelativeResize="0"/>
          <p:nvPr/>
        </p:nvPicPr>
        <p:blipFill>
          <a:blip r:embed="rId4">
            <a:alphaModFix/>
          </a:blip>
          <a:stretch>
            <a:fillRect/>
          </a:stretch>
        </p:blipFill>
        <p:spPr>
          <a:xfrm>
            <a:off x="4370024" y="2665022"/>
            <a:ext cx="4137425" cy="508325"/>
          </a:xfrm>
          <a:prstGeom prst="rect">
            <a:avLst/>
          </a:prstGeom>
          <a:noFill/>
          <a:ln>
            <a:noFill/>
          </a:ln>
        </p:spPr>
      </p:pic>
      <p:pic>
        <p:nvPicPr>
          <p:cNvPr id="163" name="Google Shape;163;p27"/>
          <p:cNvPicPr preferRelativeResize="0"/>
          <p:nvPr/>
        </p:nvPicPr>
        <p:blipFill>
          <a:blip r:embed="rId5">
            <a:alphaModFix/>
          </a:blip>
          <a:stretch>
            <a:fillRect/>
          </a:stretch>
        </p:blipFill>
        <p:spPr>
          <a:xfrm>
            <a:off x="286350" y="1577625"/>
            <a:ext cx="3695700" cy="243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69" name="Google Shape;169;p28"/>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extLst>
                    <a:ext uri="{A12FA001-AC4F-418D-AE19-62706E023703}">
                      <ahyp:hlinkClr val="tx"/>
                    </a:ext>
                  </a:extLst>
                </a:hlinkClick>
              </a:rPr>
              <a:t>https://pablormier.github.io/2017/09/05/a-tutorial-on-differential-evolution-with-python/</a:t>
            </a:r>
            <a:endParaRPr sz="1200">
              <a:solidFill>
                <a:srgbClr val="000000"/>
              </a:solidFill>
              <a:latin typeface="Arial"/>
              <a:ea typeface="Arial"/>
              <a:cs typeface="Arial"/>
              <a:sym typeface="Arial"/>
            </a:endParaRPr>
          </a:p>
        </p:txBody>
      </p:sp>
      <p:pic>
        <p:nvPicPr>
          <p:cNvPr id="170" name="Google Shape;170;p28"/>
          <p:cNvPicPr preferRelativeResize="0"/>
          <p:nvPr/>
        </p:nvPicPr>
        <p:blipFill>
          <a:blip r:embed="rId4">
            <a:alphaModFix/>
          </a:blip>
          <a:stretch>
            <a:fillRect/>
          </a:stretch>
        </p:blipFill>
        <p:spPr>
          <a:xfrm>
            <a:off x="2282150" y="928000"/>
            <a:ext cx="4318578" cy="3772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76" name="Google Shape;176;p29"/>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extLst>
                    <a:ext uri="{A12FA001-AC4F-418D-AE19-62706E023703}">
                      <ahyp:hlinkClr val="tx"/>
                    </a:ext>
                  </a:extLst>
                </a:hlinkClick>
              </a:rPr>
              <a:t>https://pablormier.github.io/2017/09/05/a-tutorial-on-differential-evolution-with-python/</a:t>
            </a:r>
            <a:endParaRPr sz="1200">
              <a:solidFill>
                <a:srgbClr val="000000"/>
              </a:solidFill>
              <a:latin typeface="Arial"/>
              <a:ea typeface="Arial"/>
              <a:cs typeface="Arial"/>
              <a:sym typeface="Arial"/>
            </a:endParaRPr>
          </a:p>
        </p:txBody>
      </p:sp>
      <p:pic>
        <p:nvPicPr>
          <p:cNvPr id="177" name="Google Shape;177;p29"/>
          <p:cNvPicPr preferRelativeResize="0"/>
          <p:nvPr/>
        </p:nvPicPr>
        <p:blipFill>
          <a:blip r:embed="rId4">
            <a:alphaModFix/>
          </a:blip>
          <a:stretch>
            <a:fillRect/>
          </a:stretch>
        </p:blipFill>
        <p:spPr>
          <a:xfrm>
            <a:off x="621700" y="1608225"/>
            <a:ext cx="1919975" cy="1385950"/>
          </a:xfrm>
          <a:prstGeom prst="rect">
            <a:avLst/>
          </a:prstGeom>
          <a:noFill/>
          <a:ln>
            <a:noFill/>
          </a:ln>
        </p:spPr>
      </p:pic>
      <p:grpSp>
        <p:nvGrpSpPr>
          <p:cNvPr id="178" name="Google Shape;178;p29"/>
          <p:cNvGrpSpPr/>
          <p:nvPr/>
        </p:nvGrpSpPr>
        <p:grpSpPr>
          <a:xfrm>
            <a:off x="3362064" y="1017701"/>
            <a:ext cx="5205631" cy="3526573"/>
            <a:chOff x="3127900" y="731913"/>
            <a:chExt cx="5440100" cy="3812512"/>
          </a:xfrm>
        </p:grpSpPr>
        <p:grpSp>
          <p:nvGrpSpPr>
            <p:cNvPr id="179" name="Google Shape;179;p29"/>
            <p:cNvGrpSpPr/>
            <p:nvPr/>
          </p:nvGrpSpPr>
          <p:grpSpPr>
            <a:xfrm>
              <a:off x="3127900" y="1447475"/>
              <a:ext cx="5440100" cy="3096949"/>
              <a:chOff x="3127900" y="1447475"/>
              <a:chExt cx="5440100" cy="3096949"/>
            </a:xfrm>
          </p:grpSpPr>
          <p:pic>
            <p:nvPicPr>
              <p:cNvPr id="180" name="Google Shape;180;p29"/>
              <p:cNvPicPr preferRelativeResize="0"/>
              <p:nvPr/>
            </p:nvPicPr>
            <p:blipFill>
              <a:blip r:embed="rId5">
                <a:alphaModFix/>
              </a:blip>
              <a:stretch>
                <a:fillRect/>
              </a:stretch>
            </p:blipFill>
            <p:spPr>
              <a:xfrm>
                <a:off x="7222625" y="1608225"/>
                <a:ext cx="1345375" cy="2826226"/>
              </a:xfrm>
              <a:prstGeom prst="rect">
                <a:avLst/>
              </a:prstGeom>
              <a:noFill/>
              <a:ln>
                <a:noFill/>
              </a:ln>
            </p:spPr>
          </p:pic>
          <p:pic>
            <p:nvPicPr>
              <p:cNvPr id="181" name="Google Shape;181;p29"/>
              <p:cNvPicPr preferRelativeResize="0"/>
              <p:nvPr/>
            </p:nvPicPr>
            <p:blipFill rotWithShape="1">
              <a:blip r:embed="rId6">
                <a:alphaModFix/>
              </a:blip>
              <a:srcRect b="0" l="0" r="0" t="17918"/>
              <a:stretch/>
            </p:blipFill>
            <p:spPr>
              <a:xfrm>
                <a:off x="3127900" y="1447475"/>
                <a:ext cx="3892450" cy="3096949"/>
              </a:xfrm>
              <a:prstGeom prst="rect">
                <a:avLst/>
              </a:prstGeom>
              <a:noFill/>
              <a:ln>
                <a:noFill/>
              </a:ln>
            </p:spPr>
          </p:pic>
        </p:grpSp>
        <p:pic>
          <p:nvPicPr>
            <p:cNvPr id="182" name="Google Shape;182;p29"/>
            <p:cNvPicPr preferRelativeResize="0"/>
            <p:nvPr/>
          </p:nvPicPr>
          <p:blipFill rotWithShape="1">
            <a:blip r:embed="rId7">
              <a:alphaModFix/>
            </a:blip>
            <a:srcRect b="0" l="-2160" r="2160" t="0"/>
            <a:stretch/>
          </p:blipFill>
          <p:spPr>
            <a:xfrm>
              <a:off x="3127900" y="731913"/>
              <a:ext cx="3528712" cy="6027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88" name="Google Shape;188;p30"/>
          <p:cNvSpPr/>
          <p:nvPr/>
        </p:nvSpPr>
        <p:spPr>
          <a:xfrm>
            <a:off x="2944575" y="1317700"/>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200"/>
              <a:t>Initialize Candidates</a:t>
            </a:r>
            <a:endParaRPr sz="2200"/>
          </a:p>
        </p:txBody>
      </p:sp>
      <p:sp>
        <p:nvSpPr>
          <p:cNvPr id="189" name="Google Shape;189;p30"/>
          <p:cNvSpPr/>
          <p:nvPr/>
        </p:nvSpPr>
        <p:spPr>
          <a:xfrm>
            <a:off x="2944575" y="38233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100"/>
              <a:t>Test Candidates and Substitute</a:t>
            </a:r>
            <a:endParaRPr sz="2100"/>
          </a:p>
        </p:txBody>
      </p:sp>
      <p:sp>
        <p:nvSpPr>
          <p:cNvPr id="190" name="Google Shape;190;p30"/>
          <p:cNvSpPr/>
          <p:nvPr/>
        </p:nvSpPr>
        <p:spPr>
          <a:xfrm>
            <a:off x="2944575" y="2577675"/>
            <a:ext cx="4071900" cy="8838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Select Candidates and Generate</a:t>
            </a:r>
            <a:endParaRPr sz="2000"/>
          </a:p>
        </p:txBody>
      </p:sp>
      <p:sp>
        <p:nvSpPr>
          <p:cNvPr id="191" name="Google Shape;191;p30"/>
          <p:cNvSpPr/>
          <p:nvPr/>
        </p:nvSpPr>
        <p:spPr>
          <a:xfrm flipH="1" rot="10800000">
            <a:off x="1149700" y="2827025"/>
            <a:ext cx="1567200" cy="15003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97" name="Google Shape;197;p31"/>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extLst>
                    <a:ext uri="{A12FA001-AC4F-418D-AE19-62706E023703}">
                      <ahyp:hlinkClr val="tx"/>
                    </a:ext>
                  </a:extLst>
                </a:hlinkClick>
              </a:rPr>
              <a:t>https://pablormier.github.io/2017/09/05/a-tutorial-on-differential-evolution-with-python/</a:t>
            </a:r>
            <a:endParaRPr sz="1200">
              <a:solidFill>
                <a:srgbClr val="000000"/>
              </a:solidFill>
              <a:latin typeface="Arial"/>
              <a:ea typeface="Arial"/>
              <a:cs typeface="Arial"/>
              <a:sym typeface="Arial"/>
            </a:endParaRPr>
          </a:p>
        </p:txBody>
      </p:sp>
      <p:pic>
        <p:nvPicPr>
          <p:cNvPr id="198" name="Google Shape;198;p31"/>
          <p:cNvPicPr preferRelativeResize="0"/>
          <p:nvPr/>
        </p:nvPicPr>
        <p:blipFill>
          <a:blip r:embed="rId4">
            <a:alphaModFix/>
          </a:blip>
          <a:stretch>
            <a:fillRect/>
          </a:stretch>
        </p:blipFill>
        <p:spPr>
          <a:xfrm>
            <a:off x="2472069" y="1017725"/>
            <a:ext cx="4128656" cy="3607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265500" y="1995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Adversarial Attack</a:t>
            </a:r>
            <a:endParaRPr/>
          </a:p>
          <a:p>
            <a:pPr indent="0" lvl="0" marL="0" rtl="0" algn="ctr">
              <a:spcBef>
                <a:spcPts val="0"/>
              </a:spcBef>
              <a:spcAft>
                <a:spcPts val="0"/>
              </a:spcAft>
              <a:buNone/>
            </a:pPr>
            <a:r>
              <a:rPr lang="zh-TW"/>
              <a:t>Outline</a:t>
            </a:r>
            <a:endParaRPr/>
          </a:p>
        </p:txBody>
      </p:sp>
      <p:sp>
        <p:nvSpPr>
          <p:cNvPr id="61" name="Google Shape;61;p1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zh-TW"/>
              <a:t>Attacks on Images</a:t>
            </a:r>
            <a:endParaRPr/>
          </a:p>
          <a:p>
            <a:pPr indent="-317500" lvl="1" marL="914400" rtl="0" algn="l">
              <a:spcBef>
                <a:spcPts val="0"/>
              </a:spcBef>
              <a:spcAft>
                <a:spcPts val="0"/>
              </a:spcAft>
              <a:buSzPts val="1400"/>
              <a:buChar char="○"/>
            </a:pPr>
            <a:r>
              <a:rPr lang="zh-TW"/>
              <a:t>one pixel attack</a:t>
            </a:r>
            <a:endParaRPr/>
          </a:p>
          <a:p>
            <a:pPr indent="-317500" lvl="2" marL="1371600" rtl="0" algn="l">
              <a:spcBef>
                <a:spcPts val="0"/>
              </a:spcBef>
              <a:spcAft>
                <a:spcPts val="0"/>
              </a:spcAft>
              <a:buSzPts val="1400"/>
              <a:buChar char="■"/>
            </a:pPr>
            <a:r>
              <a:rPr lang="zh-TW"/>
              <a:t>differential evolution</a:t>
            </a:r>
            <a:endParaRPr/>
          </a:p>
          <a:p>
            <a:pPr indent="-342900" lvl="0" marL="457200" rtl="0" algn="l">
              <a:spcBef>
                <a:spcPts val="0"/>
              </a:spcBef>
              <a:spcAft>
                <a:spcPts val="0"/>
              </a:spcAft>
              <a:buSzPts val="1800"/>
              <a:buChar char="●"/>
            </a:pPr>
            <a:r>
              <a:rPr lang="zh-TW"/>
              <a:t>Attacks on Audio</a:t>
            </a:r>
            <a:endParaRPr/>
          </a:p>
          <a:p>
            <a:pPr indent="-317500" lvl="1" marL="914400" rtl="0" algn="l">
              <a:spcBef>
                <a:spcPts val="0"/>
              </a:spcBef>
              <a:spcAft>
                <a:spcPts val="0"/>
              </a:spcAft>
              <a:buSzPts val="1400"/>
              <a:buChar char="○"/>
            </a:pPr>
            <a:r>
              <a:rPr lang="zh-TW"/>
              <a:t>Attacks on ASR</a:t>
            </a:r>
            <a:endParaRPr/>
          </a:p>
          <a:p>
            <a:pPr indent="-317500" lvl="1" marL="914400" rtl="0" algn="l">
              <a:spcBef>
                <a:spcPts val="0"/>
              </a:spcBef>
              <a:spcAft>
                <a:spcPts val="0"/>
              </a:spcAft>
              <a:buSzPts val="1400"/>
              <a:buChar char="○"/>
            </a:pPr>
            <a:r>
              <a:rPr lang="zh-TW"/>
              <a:t>Attacks on ASV</a:t>
            </a:r>
            <a:endParaRPr/>
          </a:p>
          <a:p>
            <a:pPr indent="-317500" lvl="1" marL="914400" rtl="0" algn="l">
              <a:spcBef>
                <a:spcPts val="0"/>
              </a:spcBef>
              <a:spcAft>
                <a:spcPts val="0"/>
              </a:spcAft>
              <a:buSzPts val="1400"/>
              <a:buChar char="○"/>
            </a:pPr>
            <a:r>
              <a:rPr lang="zh-TW"/>
              <a:t>Hidden Voice Attack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extLst>
                    <a:ext uri="{A12FA001-AC4F-418D-AE19-62706E023703}">
                      <ahyp:hlinkClr val="tx"/>
                    </a:ext>
                  </a:extLst>
                </a:hlinkClick>
              </a:rPr>
              <a:t>https://pablormier.github.io/2017/09/05/a-tutorial-on-differential-evolution-with-python/</a:t>
            </a:r>
            <a:endParaRPr sz="1200">
              <a:solidFill>
                <a:srgbClr val="000000"/>
              </a:solidFill>
              <a:latin typeface="Arial"/>
              <a:ea typeface="Arial"/>
              <a:cs typeface="Arial"/>
              <a:sym typeface="Arial"/>
            </a:endParaRPr>
          </a:p>
        </p:txBody>
      </p:sp>
      <p:grpSp>
        <p:nvGrpSpPr>
          <p:cNvPr id="204" name="Google Shape;204;p32"/>
          <p:cNvGrpSpPr/>
          <p:nvPr/>
        </p:nvGrpSpPr>
        <p:grpSpPr>
          <a:xfrm>
            <a:off x="228588" y="124925"/>
            <a:ext cx="5311318" cy="1777677"/>
            <a:chOff x="228600" y="1092900"/>
            <a:chExt cx="5311318" cy="1777677"/>
          </a:xfrm>
        </p:grpSpPr>
        <p:pic>
          <p:nvPicPr>
            <p:cNvPr id="205" name="Google Shape;205;p32"/>
            <p:cNvPicPr preferRelativeResize="0"/>
            <p:nvPr/>
          </p:nvPicPr>
          <p:blipFill>
            <a:blip r:embed="rId4">
              <a:alphaModFix/>
            </a:blip>
            <a:stretch>
              <a:fillRect/>
            </a:stretch>
          </p:blipFill>
          <p:spPr>
            <a:xfrm>
              <a:off x="228600" y="1092900"/>
              <a:ext cx="5311318" cy="602700"/>
            </a:xfrm>
            <a:prstGeom prst="rect">
              <a:avLst/>
            </a:prstGeom>
            <a:noFill/>
            <a:ln>
              <a:noFill/>
            </a:ln>
          </p:spPr>
        </p:pic>
        <p:pic>
          <p:nvPicPr>
            <p:cNvPr id="206" name="Google Shape;206;p32"/>
            <p:cNvPicPr preferRelativeResize="0"/>
            <p:nvPr/>
          </p:nvPicPr>
          <p:blipFill>
            <a:blip r:embed="rId5">
              <a:alphaModFix/>
            </a:blip>
            <a:stretch>
              <a:fillRect/>
            </a:stretch>
          </p:blipFill>
          <p:spPr>
            <a:xfrm>
              <a:off x="228600" y="1622077"/>
              <a:ext cx="5198050" cy="1248500"/>
            </a:xfrm>
            <a:prstGeom prst="rect">
              <a:avLst/>
            </a:prstGeom>
            <a:noFill/>
            <a:ln>
              <a:noFill/>
            </a:ln>
          </p:spPr>
        </p:pic>
      </p:grpSp>
      <p:pic>
        <p:nvPicPr>
          <p:cNvPr id="207" name="Google Shape;207;p32"/>
          <p:cNvPicPr preferRelativeResize="0"/>
          <p:nvPr/>
        </p:nvPicPr>
        <p:blipFill>
          <a:blip r:embed="rId6">
            <a:alphaModFix/>
          </a:blip>
          <a:stretch>
            <a:fillRect/>
          </a:stretch>
        </p:blipFill>
        <p:spPr>
          <a:xfrm>
            <a:off x="228600" y="2032374"/>
            <a:ext cx="4343399" cy="1431998"/>
          </a:xfrm>
          <a:prstGeom prst="rect">
            <a:avLst/>
          </a:prstGeom>
          <a:noFill/>
          <a:ln>
            <a:noFill/>
          </a:ln>
        </p:spPr>
      </p:pic>
      <p:pic>
        <p:nvPicPr>
          <p:cNvPr id="208" name="Google Shape;208;p32"/>
          <p:cNvPicPr preferRelativeResize="0"/>
          <p:nvPr/>
        </p:nvPicPr>
        <p:blipFill>
          <a:blip r:embed="rId7">
            <a:alphaModFix/>
          </a:blip>
          <a:stretch>
            <a:fillRect/>
          </a:stretch>
        </p:blipFill>
        <p:spPr>
          <a:xfrm>
            <a:off x="182788" y="3679925"/>
            <a:ext cx="4435025" cy="1072204"/>
          </a:xfrm>
          <a:prstGeom prst="rect">
            <a:avLst/>
          </a:prstGeom>
          <a:noFill/>
          <a:ln>
            <a:noFill/>
          </a:ln>
        </p:spPr>
      </p:pic>
      <p:pic>
        <p:nvPicPr>
          <p:cNvPr id="209" name="Google Shape;209;p32"/>
          <p:cNvPicPr preferRelativeResize="0"/>
          <p:nvPr/>
        </p:nvPicPr>
        <p:blipFill rotWithShape="1">
          <a:blip r:embed="rId8">
            <a:alphaModFix/>
          </a:blip>
          <a:srcRect b="0" l="1176" r="0" t="0"/>
          <a:stretch/>
        </p:blipFill>
        <p:spPr>
          <a:xfrm>
            <a:off x="5344575" y="4343075"/>
            <a:ext cx="3723225" cy="353750"/>
          </a:xfrm>
          <a:prstGeom prst="rect">
            <a:avLst/>
          </a:prstGeom>
          <a:noFill/>
          <a:ln>
            <a:noFill/>
          </a:ln>
        </p:spPr>
      </p:pic>
      <p:sp>
        <p:nvSpPr>
          <p:cNvPr id="210" name="Google Shape;210;p32"/>
          <p:cNvSpPr txBox="1"/>
          <p:nvPr/>
        </p:nvSpPr>
        <p:spPr>
          <a:xfrm>
            <a:off x="6215225" y="3984100"/>
            <a:ext cx="21162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sz="1800">
                <a:solidFill>
                  <a:srgbClr val="FF0000"/>
                </a:solidFill>
                <a:latin typeface="Roboto"/>
                <a:ea typeface="Roboto"/>
                <a:cs typeface="Roboto"/>
                <a:sym typeface="Roboto"/>
              </a:rPr>
              <a:t>target</a:t>
            </a:r>
            <a:endParaRPr b="1" sz="1800">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idx="4294967295" type="title"/>
          </p:nvPr>
        </p:nvSpPr>
        <p:spPr>
          <a:xfrm>
            <a:off x="98250" y="244950"/>
            <a:ext cx="88266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216" name="Google Shape;216;p33"/>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extLst>
                    <a:ext uri="{A12FA001-AC4F-418D-AE19-62706E023703}">
                      <ahyp:hlinkClr val="tx"/>
                    </a:ext>
                  </a:extLst>
                </a:hlinkClick>
              </a:rPr>
              <a:t>https://pablormier.github.io/2017/09/05/a-tutorial-on-differential-evolution-with-python/</a:t>
            </a:r>
            <a:endParaRPr sz="1200">
              <a:solidFill>
                <a:srgbClr val="000000"/>
              </a:solidFill>
              <a:latin typeface="Arial"/>
              <a:ea typeface="Arial"/>
              <a:cs typeface="Arial"/>
              <a:sym typeface="Arial"/>
            </a:endParaRPr>
          </a:p>
        </p:txBody>
      </p:sp>
      <p:pic>
        <p:nvPicPr>
          <p:cNvPr id="217" name="Google Shape;217;p33"/>
          <p:cNvPicPr preferRelativeResize="0"/>
          <p:nvPr/>
        </p:nvPicPr>
        <p:blipFill>
          <a:blip r:embed="rId4">
            <a:alphaModFix/>
          </a:blip>
          <a:stretch>
            <a:fillRect/>
          </a:stretch>
        </p:blipFill>
        <p:spPr>
          <a:xfrm>
            <a:off x="152400" y="905975"/>
            <a:ext cx="6815225" cy="1472575"/>
          </a:xfrm>
          <a:prstGeom prst="rect">
            <a:avLst/>
          </a:prstGeom>
          <a:noFill/>
          <a:ln>
            <a:noFill/>
          </a:ln>
        </p:spPr>
      </p:pic>
      <p:pic>
        <p:nvPicPr>
          <p:cNvPr id="218" name="Google Shape;218;p33"/>
          <p:cNvPicPr preferRelativeResize="0"/>
          <p:nvPr/>
        </p:nvPicPr>
        <p:blipFill>
          <a:blip r:embed="rId5">
            <a:alphaModFix/>
          </a:blip>
          <a:stretch>
            <a:fillRect/>
          </a:stretch>
        </p:blipFill>
        <p:spPr>
          <a:xfrm>
            <a:off x="188416" y="3216750"/>
            <a:ext cx="7389170" cy="1430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224" name="Google Shape;224;p34"/>
          <p:cNvSpPr/>
          <p:nvPr/>
        </p:nvSpPr>
        <p:spPr>
          <a:xfrm>
            <a:off x="2944575" y="1317700"/>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200"/>
              <a:t>Initialize Candidates</a:t>
            </a:r>
            <a:endParaRPr sz="2200"/>
          </a:p>
        </p:txBody>
      </p:sp>
      <p:sp>
        <p:nvSpPr>
          <p:cNvPr id="225" name="Google Shape;225;p34"/>
          <p:cNvSpPr/>
          <p:nvPr/>
        </p:nvSpPr>
        <p:spPr>
          <a:xfrm>
            <a:off x="2944575" y="3823375"/>
            <a:ext cx="4071900" cy="8838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100"/>
              <a:t>Test Candidates and Substitute</a:t>
            </a:r>
            <a:endParaRPr sz="2100"/>
          </a:p>
        </p:txBody>
      </p:sp>
      <p:sp>
        <p:nvSpPr>
          <p:cNvPr id="226" name="Google Shape;226;p34"/>
          <p:cNvSpPr/>
          <p:nvPr/>
        </p:nvSpPr>
        <p:spPr>
          <a:xfrm>
            <a:off x="2944575" y="25776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solidFill>
                  <a:schemeClr val="dk1"/>
                </a:solidFill>
              </a:rPr>
              <a:t>Select Candidates and Generate</a:t>
            </a:r>
            <a:endParaRPr sz="2200"/>
          </a:p>
        </p:txBody>
      </p:sp>
      <p:sp>
        <p:nvSpPr>
          <p:cNvPr id="227" name="Google Shape;227;p34"/>
          <p:cNvSpPr/>
          <p:nvPr/>
        </p:nvSpPr>
        <p:spPr>
          <a:xfrm flipH="1" rot="10800000">
            <a:off x="1149700" y="2827025"/>
            <a:ext cx="1567200" cy="15003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idx="4294967295" type="title"/>
          </p:nvPr>
        </p:nvSpPr>
        <p:spPr>
          <a:xfrm>
            <a:off x="98250" y="321150"/>
            <a:ext cx="88266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233" name="Google Shape;233;p35"/>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extLst>
                    <a:ext uri="{A12FA001-AC4F-418D-AE19-62706E023703}">
                      <ahyp:hlinkClr val="tx"/>
                    </a:ext>
                  </a:extLst>
                </a:hlinkClick>
              </a:rPr>
              <a:t>https://pablormier.github.io/2017/09/05/a-tutorial-on-differential-evolution-with-python/</a:t>
            </a:r>
            <a:endParaRPr sz="1200">
              <a:solidFill>
                <a:srgbClr val="000000"/>
              </a:solidFill>
              <a:latin typeface="Arial"/>
              <a:ea typeface="Arial"/>
              <a:cs typeface="Arial"/>
              <a:sym typeface="Arial"/>
            </a:endParaRPr>
          </a:p>
        </p:txBody>
      </p:sp>
      <p:pic>
        <p:nvPicPr>
          <p:cNvPr id="234" name="Google Shape;234;p35"/>
          <p:cNvPicPr preferRelativeResize="0"/>
          <p:nvPr/>
        </p:nvPicPr>
        <p:blipFill>
          <a:blip r:embed="rId4">
            <a:alphaModFix/>
          </a:blip>
          <a:stretch>
            <a:fillRect/>
          </a:stretch>
        </p:blipFill>
        <p:spPr>
          <a:xfrm>
            <a:off x="174450" y="1243825"/>
            <a:ext cx="4803726" cy="1417100"/>
          </a:xfrm>
          <a:prstGeom prst="rect">
            <a:avLst/>
          </a:prstGeom>
          <a:noFill/>
          <a:ln>
            <a:noFill/>
          </a:ln>
        </p:spPr>
      </p:pic>
      <p:pic>
        <p:nvPicPr>
          <p:cNvPr id="235" name="Google Shape;235;p35"/>
          <p:cNvPicPr preferRelativeResize="0"/>
          <p:nvPr/>
        </p:nvPicPr>
        <p:blipFill>
          <a:blip r:embed="rId5">
            <a:alphaModFix/>
          </a:blip>
          <a:stretch>
            <a:fillRect/>
          </a:stretch>
        </p:blipFill>
        <p:spPr>
          <a:xfrm>
            <a:off x="174450" y="3215175"/>
            <a:ext cx="3202724" cy="1115700"/>
          </a:xfrm>
          <a:prstGeom prst="rect">
            <a:avLst/>
          </a:prstGeom>
          <a:noFill/>
          <a:ln>
            <a:noFill/>
          </a:ln>
        </p:spPr>
      </p:pic>
      <p:sp>
        <p:nvSpPr>
          <p:cNvPr id="236" name="Google Shape;236;p35"/>
          <p:cNvSpPr txBox="1"/>
          <p:nvPr/>
        </p:nvSpPr>
        <p:spPr>
          <a:xfrm>
            <a:off x="4634650" y="3245925"/>
            <a:ext cx="3951300" cy="12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650">
                <a:solidFill>
                  <a:srgbClr val="494E52"/>
                </a:solidFill>
                <a:highlight>
                  <a:srgbClr val="FFFFFF"/>
                </a:highlight>
                <a:latin typeface="Roboto"/>
                <a:ea typeface="Roboto"/>
                <a:cs typeface="Roboto"/>
                <a:sym typeface="Roboto"/>
              </a:rPr>
              <a:t>the trial vector is worse than the target vector (13.425 &gt; 12.398), so the target vector is preserved and the trial vector is discarded</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242" name="Google Shape;242;p36"/>
          <p:cNvSpPr/>
          <p:nvPr/>
        </p:nvSpPr>
        <p:spPr>
          <a:xfrm>
            <a:off x="2944575" y="1317700"/>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200"/>
              <a:t>Initialize Candidates</a:t>
            </a:r>
            <a:endParaRPr sz="2200"/>
          </a:p>
        </p:txBody>
      </p:sp>
      <p:sp>
        <p:nvSpPr>
          <p:cNvPr id="243" name="Google Shape;243;p36"/>
          <p:cNvSpPr/>
          <p:nvPr/>
        </p:nvSpPr>
        <p:spPr>
          <a:xfrm>
            <a:off x="2944575" y="38233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100"/>
              <a:t>Test Candidates and Substitute</a:t>
            </a:r>
            <a:endParaRPr sz="2100"/>
          </a:p>
        </p:txBody>
      </p:sp>
      <p:sp>
        <p:nvSpPr>
          <p:cNvPr id="244" name="Google Shape;244;p36"/>
          <p:cNvSpPr/>
          <p:nvPr/>
        </p:nvSpPr>
        <p:spPr>
          <a:xfrm>
            <a:off x="2944575" y="25776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solidFill>
                  <a:schemeClr val="dk1"/>
                </a:solidFill>
              </a:rPr>
              <a:t>Select Candidates and Generate</a:t>
            </a:r>
            <a:endParaRPr sz="2200"/>
          </a:p>
        </p:txBody>
      </p:sp>
      <p:sp>
        <p:nvSpPr>
          <p:cNvPr id="245" name="Google Shape;245;p36"/>
          <p:cNvSpPr/>
          <p:nvPr/>
        </p:nvSpPr>
        <p:spPr>
          <a:xfrm flipH="1" rot="10800000">
            <a:off x="1149700" y="2827025"/>
            <a:ext cx="1567200" cy="1500300"/>
          </a:xfrm>
          <a:prstGeom prst="curvedRightArrow">
            <a:avLst>
              <a:gd fmla="val 25000" name="adj1"/>
              <a:gd fmla="val 50000" name="adj2"/>
              <a:gd fmla="val 25000" name="adj3"/>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One Pixel Attack Recap</a:t>
            </a:r>
            <a:endParaRPr/>
          </a:p>
        </p:txBody>
      </p:sp>
      <p:pic>
        <p:nvPicPr>
          <p:cNvPr id="251" name="Google Shape;251;p37"/>
          <p:cNvPicPr preferRelativeResize="0"/>
          <p:nvPr/>
        </p:nvPicPr>
        <p:blipFill rotWithShape="1">
          <a:blip r:embed="rId3">
            <a:alphaModFix/>
          </a:blip>
          <a:srcRect b="75845" l="0" r="0" t="0"/>
          <a:stretch/>
        </p:blipFill>
        <p:spPr>
          <a:xfrm>
            <a:off x="460450" y="1062850"/>
            <a:ext cx="5964774" cy="1474650"/>
          </a:xfrm>
          <a:prstGeom prst="rect">
            <a:avLst/>
          </a:prstGeom>
          <a:noFill/>
          <a:ln>
            <a:noFill/>
          </a:ln>
        </p:spPr>
      </p:pic>
      <p:grpSp>
        <p:nvGrpSpPr>
          <p:cNvPr id="252" name="Google Shape;252;p37"/>
          <p:cNvGrpSpPr/>
          <p:nvPr/>
        </p:nvGrpSpPr>
        <p:grpSpPr>
          <a:xfrm>
            <a:off x="353300" y="2787800"/>
            <a:ext cx="8487250" cy="1313900"/>
            <a:chOff x="353300" y="2787800"/>
            <a:chExt cx="8487250" cy="1313900"/>
          </a:xfrm>
        </p:grpSpPr>
        <p:pic>
          <p:nvPicPr>
            <p:cNvPr id="253" name="Google Shape;253;p37"/>
            <p:cNvPicPr preferRelativeResize="0"/>
            <p:nvPr/>
          </p:nvPicPr>
          <p:blipFill>
            <a:blip r:embed="rId4">
              <a:alphaModFix/>
            </a:blip>
            <a:stretch>
              <a:fillRect/>
            </a:stretch>
          </p:blipFill>
          <p:spPr>
            <a:xfrm>
              <a:off x="5202125" y="2787800"/>
              <a:ext cx="3638425" cy="1313900"/>
            </a:xfrm>
            <a:prstGeom prst="rect">
              <a:avLst/>
            </a:prstGeom>
            <a:noFill/>
            <a:ln>
              <a:noFill/>
            </a:ln>
          </p:spPr>
        </p:pic>
        <p:pic>
          <p:nvPicPr>
            <p:cNvPr id="254" name="Google Shape;254;p37"/>
            <p:cNvPicPr preferRelativeResize="0"/>
            <p:nvPr/>
          </p:nvPicPr>
          <p:blipFill rotWithShape="1">
            <a:blip r:embed="rId5">
              <a:alphaModFix/>
            </a:blip>
            <a:srcRect b="32046" l="0" r="0" t="0"/>
            <a:stretch/>
          </p:blipFill>
          <p:spPr>
            <a:xfrm>
              <a:off x="353300" y="2787800"/>
              <a:ext cx="4605050" cy="1169525"/>
            </a:xfrm>
            <a:prstGeom prst="rect">
              <a:avLst/>
            </a:prstGeom>
            <a:noFill/>
            <a:ln>
              <a:noFill/>
            </a:ln>
          </p:spPr>
        </p:pic>
      </p:grpSp>
      <p:pic>
        <p:nvPicPr>
          <p:cNvPr id="255" name="Google Shape;255;p37"/>
          <p:cNvPicPr preferRelativeResize="0"/>
          <p:nvPr/>
        </p:nvPicPr>
        <p:blipFill rotWithShape="1">
          <a:blip r:embed="rId5">
            <a:alphaModFix/>
          </a:blip>
          <a:srcRect b="0" l="0" r="0" t="71600"/>
          <a:stretch/>
        </p:blipFill>
        <p:spPr>
          <a:xfrm>
            <a:off x="2047875" y="4380900"/>
            <a:ext cx="4605050" cy="488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aphicFrame>
        <p:nvGraphicFramePr>
          <p:cNvPr id="260" name="Google Shape;260;p38"/>
          <p:cNvGraphicFramePr/>
          <p:nvPr/>
        </p:nvGraphicFramePr>
        <p:xfrm>
          <a:off x="6558800" y="1017325"/>
          <a:ext cx="3000000" cy="3000000"/>
        </p:xfrm>
        <a:graphic>
          <a:graphicData uri="http://schemas.openxmlformats.org/drawingml/2006/table">
            <a:tbl>
              <a:tblPr>
                <a:noFill/>
                <a:tableStyleId>{76795ED9-17F2-4EF6-8F34-5368A803CE0D}</a:tableStyleId>
              </a:tblPr>
              <a:tblGrid>
                <a:gridCol w="445000"/>
                <a:gridCol w="445000"/>
                <a:gridCol w="445000"/>
                <a:gridCol w="4450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r>
            </a:tbl>
          </a:graphicData>
        </a:graphic>
      </p:graphicFrame>
      <p:sp>
        <p:nvSpPr>
          <p:cNvPr id="261" name="Google Shape;26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How is DE  used on one pixel attack ?</a:t>
            </a:r>
            <a:endParaRPr/>
          </a:p>
        </p:txBody>
      </p:sp>
      <p:sp>
        <p:nvSpPr>
          <p:cNvPr id="262" name="Google Shape;262;p38"/>
          <p:cNvSpPr txBox="1"/>
          <p:nvPr/>
        </p:nvSpPr>
        <p:spPr>
          <a:xfrm>
            <a:off x="455575" y="1085825"/>
            <a:ext cx="54249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TW" sz="1800" u="sng">
                <a:latin typeface="Roboto"/>
                <a:ea typeface="Roboto"/>
                <a:cs typeface="Roboto"/>
                <a:sym typeface="Roboto"/>
              </a:rPr>
              <a:t>RGB image:</a:t>
            </a:r>
            <a:endParaRPr b="1" i="1" sz="1800" u="sng">
              <a:latin typeface="Roboto"/>
              <a:ea typeface="Roboto"/>
              <a:cs typeface="Roboto"/>
              <a:sym typeface="Roboto"/>
            </a:endParaRPr>
          </a:p>
          <a:p>
            <a:pPr indent="0" lvl="0" marL="0" rtl="0" algn="l">
              <a:spcBef>
                <a:spcPts val="0"/>
              </a:spcBef>
              <a:spcAft>
                <a:spcPts val="0"/>
              </a:spcAft>
              <a:buNone/>
            </a:pPr>
            <a:r>
              <a:rPr b="1" i="1" lang="zh-TW" sz="1800">
                <a:latin typeface="Roboto"/>
                <a:ea typeface="Roboto"/>
                <a:cs typeface="Roboto"/>
                <a:sym typeface="Roboto"/>
              </a:rPr>
              <a:t>			</a:t>
            </a:r>
            <a:r>
              <a:rPr lang="zh-TW" sz="1800">
                <a:latin typeface="Roboto"/>
                <a:ea typeface="Roboto"/>
                <a:cs typeface="Roboto"/>
                <a:sym typeface="Roboto"/>
              </a:rPr>
              <a:t>(channel=3, img_size,</a:t>
            </a:r>
            <a:r>
              <a:rPr lang="zh-TW" sz="1800">
                <a:latin typeface="Roboto"/>
                <a:ea typeface="Roboto"/>
                <a:cs typeface="Roboto"/>
                <a:sym typeface="Roboto"/>
              </a:rPr>
              <a:t> img_size</a:t>
            </a:r>
            <a:r>
              <a:rPr lang="zh-TW" sz="1800">
                <a:latin typeface="Roboto"/>
                <a:ea typeface="Roboto"/>
                <a:cs typeface="Roboto"/>
                <a:sym typeface="Roboto"/>
              </a:rPr>
              <a:t>)</a:t>
            </a:r>
            <a:endParaRPr sz="1800">
              <a:latin typeface="Roboto"/>
              <a:ea typeface="Roboto"/>
              <a:cs typeface="Roboto"/>
              <a:sym typeface="Roboto"/>
            </a:endParaRPr>
          </a:p>
        </p:txBody>
      </p:sp>
      <p:sp>
        <p:nvSpPr>
          <p:cNvPr id="263" name="Google Shape;263;p38"/>
          <p:cNvSpPr txBox="1"/>
          <p:nvPr/>
        </p:nvSpPr>
        <p:spPr>
          <a:xfrm>
            <a:off x="459741" y="3122700"/>
            <a:ext cx="75144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TW" sz="1800" u="sng">
                <a:latin typeface="Roboto"/>
                <a:ea typeface="Roboto"/>
                <a:cs typeface="Roboto"/>
                <a:sym typeface="Roboto"/>
              </a:rPr>
              <a:t>x, y coordinates:</a:t>
            </a:r>
            <a:endParaRPr b="1" i="1" sz="1800" u="sng">
              <a:latin typeface="Roboto"/>
              <a:ea typeface="Roboto"/>
              <a:cs typeface="Roboto"/>
              <a:sym typeface="Roboto"/>
            </a:endParaRPr>
          </a:p>
          <a:p>
            <a:pPr indent="0" lvl="0" marL="0" rtl="0" algn="l">
              <a:spcBef>
                <a:spcPts val="0"/>
              </a:spcBef>
              <a:spcAft>
                <a:spcPts val="0"/>
              </a:spcAft>
              <a:buNone/>
            </a:pPr>
            <a:r>
              <a:rPr b="1" i="1" lang="zh-TW" sz="1800" u="sng">
                <a:latin typeface="Roboto"/>
                <a:ea typeface="Roboto"/>
                <a:cs typeface="Roboto"/>
                <a:sym typeface="Roboto"/>
              </a:rPr>
              <a:t>			</a:t>
            </a:r>
            <a:r>
              <a:rPr lang="zh-TW" sz="1800">
                <a:latin typeface="Roboto"/>
                <a:ea typeface="Roboto"/>
                <a:cs typeface="Roboto"/>
                <a:sym typeface="Roboto"/>
              </a:rPr>
              <a:t>the x and y coordinates of the pixel to attack</a:t>
            </a:r>
            <a:endParaRPr sz="1800">
              <a:latin typeface="Roboto"/>
              <a:ea typeface="Roboto"/>
              <a:cs typeface="Roboto"/>
              <a:sym typeface="Roboto"/>
            </a:endParaRPr>
          </a:p>
        </p:txBody>
      </p:sp>
      <p:graphicFrame>
        <p:nvGraphicFramePr>
          <p:cNvPr id="264" name="Google Shape;264;p38"/>
          <p:cNvGraphicFramePr/>
          <p:nvPr/>
        </p:nvGraphicFramePr>
        <p:xfrm>
          <a:off x="6194150" y="1314425"/>
          <a:ext cx="3000000" cy="3000000"/>
        </p:xfrm>
        <a:graphic>
          <a:graphicData uri="http://schemas.openxmlformats.org/drawingml/2006/table">
            <a:tbl>
              <a:tblPr>
                <a:noFill/>
                <a:tableStyleId>{76795ED9-17F2-4EF6-8F34-5368A803CE0D}</a:tableStyleId>
              </a:tblPr>
              <a:tblGrid>
                <a:gridCol w="445000"/>
                <a:gridCol w="445000"/>
                <a:gridCol w="445000"/>
                <a:gridCol w="4450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bl>
          </a:graphicData>
        </a:graphic>
      </p:graphicFrame>
      <p:graphicFrame>
        <p:nvGraphicFramePr>
          <p:cNvPr id="265" name="Google Shape;265;p38"/>
          <p:cNvGraphicFramePr/>
          <p:nvPr/>
        </p:nvGraphicFramePr>
        <p:xfrm>
          <a:off x="5822150" y="1663300"/>
          <a:ext cx="3000000" cy="3000000"/>
        </p:xfrm>
        <a:graphic>
          <a:graphicData uri="http://schemas.openxmlformats.org/drawingml/2006/table">
            <a:tbl>
              <a:tblPr>
                <a:noFill/>
                <a:tableStyleId>{76795ED9-17F2-4EF6-8F34-5368A803CE0D}</a:tableStyleId>
              </a:tblPr>
              <a:tblGrid>
                <a:gridCol w="445000"/>
                <a:gridCol w="445000"/>
                <a:gridCol w="445000"/>
                <a:gridCol w="4450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bl>
          </a:graphicData>
        </a:graphic>
      </p:graphicFrame>
      <p:sp>
        <p:nvSpPr>
          <p:cNvPr id="266" name="Google Shape;266;p38"/>
          <p:cNvSpPr txBox="1"/>
          <p:nvPr/>
        </p:nvSpPr>
        <p:spPr>
          <a:xfrm>
            <a:off x="6665939" y="2059500"/>
            <a:ext cx="549300" cy="4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sz="1800">
                <a:latin typeface="Roboto"/>
                <a:ea typeface="Roboto"/>
                <a:cs typeface="Roboto"/>
                <a:sym typeface="Roboto"/>
              </a:rPr>
              <a:t>V</a:t>
            </a:r>
            <a:endParaRPr b="1" sz="1800">
              <a:latin typeface="Roboto"/>
              <a:ea typeface="Roboto"/>
              <a:cs typeface="Roboto"/>
              <a:sym typeface="Roboto"/>
            </a:endParaRPr>
          </a:p>
        </p:txBody>
      </p:sp>
      <p:sp>
        <p:nvSpPr>
          <p:cNvPr id="267" name="Google Shape;267;p38"/>
          <p:cNvSpPr txBox="1"/>
          <p:nvPr/>
        </p:nvSpPr>
        <p:spPr>
          <a:xfrm>
            <a:off x="2495250" y="4109575"/>
            <a:ext cx="4153500" cy="60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latin typeface="Roboto"/>
                <a:ea typeface="Roboto"/>
                <a:cs typeface="Roboto"/>
                <a:sym typeface="Roboto"/>
              </a:rPr>
              <a:t>(x, y, R,G,B)</a:t>
            </a:r>
            <a:endParaRPr sz="24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Some other examples</a:t>
            </a:r>
            <a:endParaRPr/>
          </a:p>
        </p:txBody>
      </p:sp>
      <p:pic>
        <p:nvPicPr>
          <p:cNvPr id="273" name="Google Shape;273;p39"/>
          <p:cNvPicPr preferRelativeResize="0"/>
          <p:nvPr/>
        </p:nvPicPr>
        <p:blipFill>
          <a:blip r:embed="rId3">
            <a:alphaModFix/>
          </a:blip>
          <a:stretch>
            <a:fillRect/>
          </a:stretch>
        </p:blipFill>
        <p:spPr>
          <a:xfrm>
            <a:off x="4724400" y="1000050"/>
            <a:ext cx="3962400" cy="3962400"/>
          </a:xfrm>
          <a:prstGeom prst="rect">
            <a:avLst/>
          </a:prstGeom>
          <a:noFill/>
          <a:ln>
            <a:noFill/>
          </a:ln>
        </p:spPr>
      </p:pic>
      <p:pic>
        <p:nvPicPr>
          <p:cNvPr id="274" name="Google Shape;274;p39"/>
          <p:cNvPicPr preferRelativeResize="0"/>
          <p:nvPr/>
        </p:nvPicPr>
        <p:blipFill>
          <a:blip r:embed="rId4">
            <a:alphaModFix/>
          </a:blip>
          <a:stretch>
            <a:fillRect/>
          </a:stretch>
        </p:blipFill>
        <p:spPr>
          <a:xfrm>
            <a:off x="381000" y="1000050"/>
            <a:ext cx="3962400" cy="3962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Discussion</a:t>
            </a:r>
            <a:endParaRPr/>
          </a:p>
        </p:txBody>
      </p:sp>
      <p:sp>
        <p:nvSpPr>
          <p:cNvPr id="280" name="Google Shape;280;p40"/>
          <p:cNvSpPr txBox="1"/>
          <p:nvPr/>
        </p:nvSpPr>
        <p:spPr>
          <a:xfrm>
            <a:off x="272200" y="1036425"/>
            <a:ext cx="8385000" cy="60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zh-TW">
                <a:latin typeface="Roboto"/>
                <a:ea typeface="Roboto"/>
                <a:cs typeface="Roboto"/>
                <a:sym typeface="Roboto"/>
              </a:rPr>
              <a:t>成功率與圖片大小的關係</a:t>
            </a:r>
            <a:endParaRPr>
              <a:latin typeface="Roboto"/>
              <a:ea typeface="Roboto"/>
              <a:cs typeface="Roboto"/>
              <a:sym typeface="Roboto"/>
            </a:endParaRPr>
          </a:p>
        </p:txBody>
      </p:sp>
      <p:pic>
        <p:nvPicPr>
          <p:cNvPr id="281" name="Google Shape;281;p40"/>
          <p:cNvPicPr preferRelativeResize="0"/>
          <p:nvPr/>
        </p:nvPicPr>
        <p:blipFill>
          <a:blip r:embed="rId3">
            <a:alphaModFix/>
          </a:blip>
          <a:stretch>
            <a:fillRect/>
          </a:stretch>
        </p:blipFill>
        <p:spPr>
          <a:xfrm flipH="1">
            <a:off x="566850" y="1556725"/>
            <a:ext cx="2448185" cy="2652125"/>
          </a:xfrm>
          <a:prstGeom prst="rect">
            <a:avLst/>
          </a:prstGeom>
          <a:noFill/>
          <a:ln>
            <a:noFill/>
          </a:ln>
        </p:spPr>
      </p:pic>
      <p:pic>
        <p:nvPicPr>
          <p:cNvPr id="282" name="Google Shape;282;p40"/>
          <p:cNvPicPr preferRelativeResize="0"/>
          <p:nvPr/>
        </p:nvPicPr>
        <p:blipFill>
          <a:blip r:embed="rId4">
            <a:alphaModFix/>
          </a:blip>
          <a:stretch>
            <a:fillRect/>
          </a:stretch>
        </p:blipFill>
        <p:spPr>
          <a:xfrm flipH="1">
            <a:off x="3189905" y="1556725"/>
            <a:ext cx="2120303" cy="2296929"/>
          </a:xfrm>
          <a:prstGeom prst="rect">
            <a:avLst/>
          </a:prstGeom>
          <a:noFill/>
          <a:ln>
            <a:noFill/>
          </a:ln>
        </p:spPr>
      </p:pic>
      <p:pic>
        <p:nvPicPr>
          <p:cNvPr id="283" name="Google Shape;283;p40"/>
          <p:cNvPicPr preferRelativeResize="0"/>
          <p:nvPr/>
        </p:nvPicPr>
        <p:blipFill>
          <a:blip r:embed="rId5">
            <a:alphaModFix/>
          </a:blip>
          <a:stretch>
            <a:fillRect/>
          </a:stretch>
        </p:blipFill>
        <p:spPr>
          <a:xfrm flipH="1">
            <a:off x="5485079" y="1556725"/>
            <a:ext cx="1792421" cy="1941734"/>
          </a:xfrm>
          <a:prstGeom prst="rect">
            <a:avLst/>
          </a:prstGeom>
          <a:noFill/>
          <a:ln>
            <a:noFill/>
          </a:ln>
        </p:spPr>
      </p:pic>
      <p:sp>
        <p:nvSpPr>
          <p:cNvPr id="284" name="Google Shape;284;p40"/>
          <p:cNvSpPr txBox="1"/>
          <p:nvPr/>
        </p:nvSpPr>
        <p:spPr>
          <a:xfrm>
            <a:off x="7059075" y="3764750"/>
            <a:ext cx="1875300" cy="12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Roboto"/>
                <a:ea typeface="Roboto"/>
                <a:cs typeface="Roboto"/>
                <a:sym typeface="Roboto"/>
              </a:rPr>
              <a:t>iteration = 50</a:t>
            </a:r>
            <a:endParaRPr>
              <a:latin typeface="Roboto"/>
              <a:ea typeface="Roboto"/>
              <a:cs typeface="Roboto"/>
              <a:sym typeface="Roboto"/>
            </a:endParaRPr>
          </a:p>
          <a:p>
            <a:pPr indent="0" lvl="0" marL="0" rtl="0" algn="l">
              <a:spcBef>
                <a:spcPts val="0"/>
              </a:spcBef>
              <a:spcAft>
                <a:spcPts val="0"/>
              </a:spcAft>
              <a:buNone/>
            </a:pPr>
            <a:r>
              <a:rPr lang="zh-TW">
                <a:latin typeface="Roboto"/>
                <a:ea typeface="Roboto"/>
                <a:cs typeface="Roboto"/>
                <a:sym typeface="Roboto"/>
              </a:rPr>
              <a:t>candidate num = 100</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Discussion</a:t>
            </a:r>
            <a:endParaRPr/>
          </a:p>
        </p:txBody>
      </p:sp>
      <p:sp>
        <p:nvSpPr>
          <p:cNvPr id="290" name="Google Shape;290;p41"/>
          <p:cNvSpPr txBox="1"/>
          <p:nvPr/>
        </p:nvSpPr>
        <p:spPr>
          <a:xfrm>
            <a:off x="272200" y="1036425"/>
            <a:ext cx="8385000" cy="60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zh-TW">
                <a:latin typeface="Roboto"/>
                <a:ea typeface="Roboto"/>
                <a:cs typeface="Roboto"/>
                <a:sym typeface="Roboto"/>
              </a:rPr>
              <a:t>成功率與圖片大小的關係</a:t>
            </a:r>
            <a:endParaRPr>
              <a:latin typeface="Roboto"/>
              <a:ea typeface="Roboto"/>
              <a:cs typeface="Roboto"/>
              <a:sym typeface="Roboto"/>
            </a:endParaRPr>
          </a:p>
        </p:txBody>
      </p:sp>
      <p:pic>
        <p:nvPicPr>
          <p:cNvPr id="291" name="Google Shape;291;p41"/>
          <p:cNvPicPr preferRelativeResize="0"/>
          <p:nvPr/>
        </p:nvPicPr>
        <p:blipFill>
          <a:blip r:embed="rId3">
            <a:alphaModFix/>
          </a:blip>
          <a:stretch>
            <a:fillRect/>
          </a:stretch>
        </p:blipFill>
        <p:spPr>
          <a:xfrm flipH="1">
            <a:off x="3189905" y="1556725"/>
            <a:ext cx="2120303" cy="2296929"/>
          </a:xfrm>
          <a:prstGeom prst="rect">
            <a:avLst/>
          </a:prstGeom>
          <a:noFill/>
          <a:ln>
            <a:noFill/>
          </a:ln>
        </p:spPr>
      </p:pic>
      <p:pic>
        <p:nvPicPr>
          <p:cNvPr id="292" name="Google Shape;292;p41"/>
          <p:cNvPicPr preferRelativeResize="0"/>
          <p:nvPr/>
        </p:nvPicPr>
        <p:blipFill>
          <a:blip r:embed="rId4">
            <a:alphaModFix/>
          </a:blip>
          <a:stretch>
            <a:fillRect/>
          </a:stretch>
        </p:blipFill>
        <p:spPr>
          <a:xfrm>
            <a:off x="2218391" y="1426650"/>
            <a:ext cx="4492625" cy="3369474"/>
          </a:xfrm>
          <a:prstGeom prst="rect">
            <a:avLst/>
          </a:prstGeom>
          <a:noFill/>
          <a:ln>
            <a:noFill/>
          </a:ln>
        </p:spPr>
      </p:pic>
      <p:sp>
        <p:nvSpPr>
          <p:cNvPr id="293" name="Google Shape;293;p41"/>
          <p:cNvSpPr txBox="1"/>
          <p:nvPr/>
        </p:nvSpPr>
        <p:spPr>
          <a:xfrm>
            <a:off x="7059075" y="3764750"/>
            <a:ext cx="1875300" cy="12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Roboto"/>
                <a:ea typeface="Roboto"/>
                <a:cs typeface="Roboto"/>
                <a:sym typeface="Roboto"/>
              </a:rPr>
              <a:t>iteration = 50</a:t>
            </a:r>
            <a:endParaRPr>
              <a:latin typeface="Roboto"/>
              <a:ea typeface="Roboto"/>
              <a:cs typeface="Roboto"/>
              <a:sym typeface="Roboto"/>
            </a:endParaRPr>
          </a:p>
          <a:p>
            <a:pPr indent="0" lvl="0" marL="0" rtl="0" algn="l">
              <a:spcBef>
                <a:spcPts val="0"/>
              </a:spcBef>
              <a:spcAft>
                <a:spcPts val="0"/>
              </a:spcAft>
              <a:buNone/>
            </a:pPr>
            <a:r>
              <a:rPr lang="zh-TW">
                <a:latin typeface="Roboto"/>
                <a:ea typeface="Roboto"/>
                <a:cs typeface="Roboto"/>
                <a:sym typeface="Roboto"/>
              </a:rPr>
              <a:t>candidate num = 100</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Attacks on Images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Attacks on Audio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265500" y="1995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Adversarial Attack</a:t>
            </a:r>
            <a:endParaRPr/>
          </a:p>
          <a:p>
            <a:pPr indent="0" lvl="0" marL="0" rtl="0" algn="ctr">
              <a:spcBef>
                <a:spcPts val="0"/>
              </a:spcBef>
              <a:spcAft>
                <a:spcPts val="0"/>
              </a:spcAft>
              <a:buNone/>
            </a:pPr>
            <a:r>
              <a:rPr lang="zh-TW"/>
              <a:t>Outline</a:t>
            </a:r>
            <a:endParaRPr/>
          </a:p>
        </p:txBody>
      </p:sp>
      <p:sp>
        <p:nvSpPr>
          <p:cNvPr id="304" name="Google Shape;304;p4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zh-TW"/>
              <a:t>Attacks on Images</a:t>
            </a:r>
            <a:endParaRPr/>
          </a:p>
          <a:p>
            <a:pPr indent="-317500" lvl="1" marL="914400" rtl="0" algn="l">
              <a:spcBef>
                <a:spcPts val="0"/>
              </a:spcBef>
              <a:spcAft>
                <a:spcPts val="0"/>
              </a:spcAft>
              <a:buSzPts val="1400"/>
              <a:buChar char="○"/>
            </a:pPr>
            <a:r>
              <a:rPr lang="zh-TW"/>
              <a:t>one pixel attack</a:t>
            </a:r>
            <a:endParaRPr/>
          </a:p>
          <a:p>
            <a:pPr indent="-317500" lvl="2" marL="1371600" rtl="0" algn="l">
              <a:spcBef>
                <a:spcPts val="0"/>
              </a:spcBef>
              <a:spcAft>
                <a:spcPts val="0"/>
              </a:spcAft>
              <a:buSzPts val="1400"/>
              <a:buChar char="■"/>
            </a:pPr>
            <a:r>
              <a:rPr lang="zh-TW"/>
              <a:t>differential evolution</a:t>
            </a:r>
            <a:endParaRPr/>
          </a:p>
          <a:p>
            <a:pPr indent="-342900" lvl="0" marL="457200" rtl="0" algn="l">
              <a:spcBef>
                <a:spcPts val="0"/>
              </a:spcBef>
              <a:spcAft>
                <a:spcPts val="0"/>
              </a:spcAft>
              <a:buClr>
                <a:srgbClr val="FF0000"/>
              </a:buClr>
              <a:buSzPts val="1800"/>
              <a:buChar char="●"/>
            </a:pPr>
            <a:r>
              <a:rPr lang="zh-TW">
                <a:solidFill>
                  <a:srgbClr val="FF0000"/>
                </a:solidFill>
              </a:rPr>
              <a:t>Attacks on Audio</a:t>
            </a:r>
            <a:endParaRPr>
              <a:solidFill>
                <a:srgbClr val="FF0000"/>
              </a:solidFill>
            </a:endParaRPr>
          </a:p>
          <a:p>
            <a:pPr indent="-317500" lvl="1" marL="914400" rtl="0" algn="l">
              <a:spcBef>
                <a:spcPts val="0"/>
              </a:spcBef>
              <a:spcAft>
                <a:spcPts val="0"/>
              </a:spcAft>
              <a:buClr>
                <a:srgbClr val="FF0000"/>
              </a:buClr>
              <a:buSzPts val="1400"/>
              <a:buChar char="○"/>
            </a:pPr>
            <a:r>
              <a:rPr lang="zh-TW">
                <a:solidFill>
                  <a:srgbClr val="FF0000"/>
                </a:solidFill>
              </a:rPr>
              <a:t>Attacks on ASR</a:t>
            </a:r>
            <a:endParaRPr>
              <a:solidFill>
                <a:srgbClr val="FF0000"/>
              </a:solidFill>
            </a:endParaRPr>
          </a:p>
          <a:p>
            <a:pPr indent="-317500" lvl="1" marL="914400" rtl="0" algn="l">
              <a:spcBef>
                <a:spcPts val="0"/>
              </a:spcBef>
              <a:spcAft>
                <a:spcPts val="0"/>
              </a:spcAft>
              <a:buClr>
                <a:srgbClr val="FF0000"/>
              </a:buClr>
              <a:buSzPts val="1400"/>
              <a:buChar char="○"/>
            </a:pPr>
            <a:r>
              <a:rPr lang="zh-TW">
                <a:solidFill>
                  <a:srgbClr val="FF0000"/>
                </a:solidFill>
              </a:rPr>
              <a:t>Attacks on ASV</a:t>
            </a:r>
            <a:endParaRPr>
              <a:solidFill>
                <a:srgbClr val="FF0000"/>
              </a:solidFill>
            </a:endParaRPr>
          </a:p>
          <a:p>
            <a:pPr indent="-317500" lvl="1" marL="914400" rtl="0" algn="l">
              <a:spcBef>
                <a:spcPts val="0"/>
              </a:spcBef>
              <a:spcAft>
                <a:spcPts val="0"/>
              </a:spcAft>
              <a:buClr>
                <a:srgbClr val="FF0000"/>
              </a:buClr>
              <a:buSzPts val="1400"/>
              <a:buChar char="○"/>
            </a:pPr>
            <a:r>
              <a:rPr lang="zh-TW">
                <a:solidFill>
                  <a:srgbClr val="FF0000"/>
                </a:solidFill>
              </a:rPr>
              <a:t>Hidden Voice Attack</a:t>
            </a:r>
            <a:endParaRPr>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4"/>
          <p:cNvSpPr txBox="1"/>
          <p:nvPr>
            <p:ph idx="1" type="body"/>
          </p:nvPr>
        </p:nvSpPr>
        <p:spPr>
          <a:xfrm>
            <a:off x="311700" y="4560075"/>
            <a:ext cx="8520600" cy="41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1500" u="sng">
                <a:solidFill>
                  <a:srgbClr val="000000"/>
                </a:solidFill>
                <a:latin typeface="Arial"/>
                <a:ea typeface="Arial"/>
                <a:cs typeface="Arial"/>
                <a:sym typeface="Arial"/>
                <a:hlinkClick r:id="rId3">
                  <a:extLst>
                    <a:ext uri="{A12FA001-AC4F-418D-AE19-62706E023703}">
                      <ahyp:hlinkClr val="tx"/>
                    </a:ext>
                  </a:extLst>
                </a:hlinkClick>
              </a:rPr>
              <a:t>https://nicholas.carlini.com/code/audio_adversarial_examples/</a:t>
            </a:r>
            <a:endParaRPr sz="1500">
              <a:solidFill>
                <a:srgbClr val="000000"/>
              </a:solidFill>
            </a:endParaRPr>
          </a:p>
        </p:txBody>
      </p:sp>
      <p:grpSp>
        <p:nvGrpSpPr>
          <p:cNvPr id="310" name="Google Shape;310;p44"/>
          <p:cNvGrpSpPr/>
          <p:nvPr/>
        </p:nvGrpSpPr>
        <p:grpSpPr>
          <a:xfrm>
            <a:off x="1575066" y="1170404"/>
            <a:ext cx="5993857" cy="3405137"/>
            <a:chOff x="1529438" y="139000"/>
            <a:chExt cx="6085134" cy="4392025"/>
          </a:xfrm>
        </p:grpSpPr>
        <p:pic>
          <p:nvPicPr>
            <p:cNvPr id="311" name="Google Shape;311;p44"/>
            <p:cNvPicPr preferRelativeResize="0"/>
            <p:nvPr/>
          </p:nvPicPr>
          <p:blipFill>
            <a:blip r:embed="rId4">
              <a:alphaModFix/>
            </a:blip>
            <a:stretch>
              <a:fillRect/>
            </a:stretch>
          </p:blipFill>
          <p:spPr>
            <a:xfrm>
              <a:off x="1529438" y="139000"/>
              <a:ext cx="6085134" cy="4392025"/>
            </a:xfrm>
            <a:prstGeom prst="rect">
              <a:avLst/>
            </a:prstGeom>
            <a:noFill/>
            <a:ln>
              <a:noFill/>
            </a:ln>
          </p:spPr>
        </p:pic>
        <p:sp>
          <p:nvSpPr>
            <p:cNvPr id="312" name="Google Shape;312;p44"/>
            <p:cNvSpPr/>
            <p:nvPr/>
          </p:nvSpPr>
          <p:spPr>
            <a:xfrm>
              <a:off x="3991725" y="2264550"/>
              <a:ext cx="1165200" cy="30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Attacks on ASR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5"/>
          <p:cNvPicPr preferRelativeResize="0"/>
          <p:nvPr/>
        </p:nvPicPr>
        <p:blipFill rotWithShape="1">
          <a:blip r:embed="rId3">
            <a:alphaModFix/>
          </a:blip>
          <a:srcRect b="52091" l="0" r="0" t="0"/>
          <a:stretch/>
        </p:blipFill>
        <p:spPr>
          <a:xfrm>
            <a:off x="739825" y="4004600"/>
            <a:ext cx="1548275" cy="1039725"/>
          </a:xfrm>
          <a:prstGeom prst="rect">
            <a:avLst/>
          </a:prstGeom>
          <a:noFill/>
          <a:ln cap="flat" cmpd="sng" w="19050">
            <a:solidFill>
              <a:srgbClr val="424242"/>
            </a:solidFill>
            <a:prstDash val="solid"/>
            <a:round/>
            <a:headEnd len="sm" w="sm" type="none"/>
            <a:tailEnd len="sm" w="sm" type="none"/>
          </a:ln>
        </p:spPr>
      </p:pic>
      <p:pic>
        <p:nvPicPr>
          <p:cNvPr id="319" name="Google Shape;319;p45"/>
          <p:cNvPicPr preferRelativeResize="0"/>
          <p:nvPr/>
        </p:nvPicPr>
        <p:blipFill rotWithShape="1">
          <a:blip r:embed="rId3">
            <a:alphaModFix/>
          </a:blip>
          <a:srcRect b="0" l="0" r="0" t="52091"/>
          <a:stretch/>
        </p:blipFill>
        <p:spPr>
          <a:xfrm>
            <a:off x="7102850" y="3080113"/>
            <a:ext cx="1214400" cy="815525"/>
          </a:xfrm>
          <a:prstGeom prst="rect">
            <a:avLst/>
          </a:prstGeom>
          <a:noFill/>
          <a:ln cap="flat" cmpd="sng" w="19050">
            <a:solidFill>
              <a:srgbClr val="424242"/>
            </a:solidFill>
            <a:prstDash val="solid"/>
            <a:round/>
            <a:headEnd len="sm" w="sm" type="none"/>
            <a:tailEnd len="sm" w="sm" type="none"/>
          </a:ln>
        </p:spPr>
      </p:pic>
      <p:pic>
        <p:nvPicPr>
          <p:cNvPr id="320" name="Google Shape;320;p45"/>
          <p:cNvPicPr preferRelativeResize="0"/>
          <p:nvPr/>
        </p:nvPicPr>
        <p:blipFill>
          <a:blip r:embed="rId4">
            <a:alphaModFix/>
          </a:blip>
          <a:stretch>
            <a:fillRect/>
          </a:stretch>
        </p:blipFill>
        <p:spPr>
          <a:xfrm>
            <a:off x="326525" y="3033959"/>
            <a:ext cx="2142675" cy="894440"/>
          </a:xfrm>
          <a:prstGeom prst="rect">
            <a:avLst/>
          </a:prstGeom>
          <a:noFill/>
          <a:ln>
            <a:noFill/>
          </a:ln>
        </p:spPr>
      </p:pic>
      <p:pic>
        <p:nvPicPr>
          <p:cNvPr id="321" name="Google Shape;321;p45"/>
          <p:cNvPicPr preferRelativeResize="0"/>
          <p:nvPr/>
        </p:nvPicPr>
        <p:blipFill>
          <a:blip r:embed="rId5">
            <a:alphaModFix/>
          </a:blip>
          <a:stretch>
            <a:fillRect/>
          </a:stretch>
        </p:blipFill>
        <p:spPr>
          <a:xfrm>
            <a:off x="2978725" y="3146173"/>
            <a:ext cx="1994575" cy="670014"/>
          </a:xfrm>
          <a:prstGeom prst="rect">
            <a:avLst/>
          </a:prstGeom>
          <a:noFill/>
          <a:ln>
            <a:noFill/>
          </a:ln>
        </p:spPr>
      </p:pic>
      <p:sp>
        <p:nvSpPr>
          <p:cNvPr id="322" name="Google Shape;322;p45"/>
          <p:cNvSpPr/>
          <p:nvPr/>
        </p:nvSpPr>
        <p:spPr>
          <a:xfrm>
            <a:off x="2585300" y="3340575"/>
            <a:ext cx="331500" cy="2946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45"/>
          <p:cNvPicPr preferRelativeResize="0"/>
          <p:nvPr/>
        </p:nvPicPr>
        <p:blipFill rotWithShape="1">
          <a:blip r:embed="rId3">
            <a:alphaModFix/>
          </a:blip>
          <a:srcRect b="52091" l="0" r="0" t="0"/>
          <a:stretch/>
        </p:blipFill>
        <p:spPr>
          <a:xfrm>
            <a:off x="739825" y="1765625"/>
            <a:ext cx="1548275" cy="1039725"/>
          </a:xfrm>
          <a:prstGeom prst="rect">
            <a:avLst/>
          </a:prstGeom>
          <a:noFill/>
          <a:ln cap="flat" cmpd="sng" w="19050">
            <a:solidFill>
              <a:srgbClr val="424242"/>
            </a:solidFill>
            <a:prstDash val="solid"/>
            <a:round/>
            <a:headEnd len="sm" w="sm" type="none"/>
            <a:tailEnd len="sm" w="sm" type="none"/>
          </a:ln>
        </p:spPr>
      </p:pic>
      <p:pic>
        <p:nvPicPr>
          <p:cNvPr id="324" name="Google Shape;324;p45"/>
          <p:cNvPicPr preferRelativeResize="0"/>
          <p:nvPr/>
        </p:nvPicPr>
        <p:blipFill>
          <a:blip r:embed="rId4">
            <a:alphaModFix/>
          </a:blip>
          <a:stretch>
            <a:fillRect/>
          </a:stretch>
        </p:blipFill>
        <p:spPr>
          <a:xfrm>
            <a:off x="442625" y="718784"/>
            <a:ext cx="2142675" cy="894440"/>
          </a:xfrm>
          <a:prstGeom prst="rect">
            <a:avLst/>
          </a:prstGeom>
          <a:noFill/>
          <a:ln>
            <a:noFill/>
          </a:ln>
        </p:spPr>
      </p:pic>
      <p:pic>
        <p:nvPicPr>
          <p:cNvPr id="325" name="Google Shape;325;p45"/>
          <p:cNvPicPr preferRelativeResize="0"/>
          <p:nvPr/>
        </p:nvPicPr>
        <p:blipFill>
          <a:blip r:embed="rId6">
            <a:alphaModFix/>
          </a:blip>
          <a:stretch>
            <a:fillRect/>
          </a:stretch>
        </p:blipFill>
        <p:spPr>
          <a:xfrm>
            <a:off x="2737700" y="646138"/>
            <a:ext cx="1994575" cy="1039725"/>
          </a:xfrm>
          <a:prstGeom prst="rect">
            <a:avLst/>
          </a:prstGeom>
          <a:noFill/>
          <a:ln>
            <a:noFill/>
          </a:ln>
        </p:spPr>
      </p:pic>
      <p:pic>
        <p:nvPicPr>
          <p:cNvPr id="326" name="Google Shape;326;p45"/>
          <p:cNvPicPr preferRelativeResize="0"/>
          <p:nvPr/>
        </p:nvPicPr>
        <p:blipFill rotWithShape="1">
          <a:blip r:embed="rId3">
            <a:alphaModFix/>
          </a:blip>
          <a:srcRect b="52091" l="0" r="0" t="0"/>
          <a:stretch/>
        </p:blipFill>
        <p:spPr>
          <a:xfrm>
            <a:off x="4973300" y="793300"/>
            <a:ext cx="1110025" cy="745425"/>
          </a:xfrm>
          <a:prstGeom prst="rect">
            <a:avLst/>
          </a:prstGeom>
          <a:noFill/>
          <a:ln cap="flat" cmpd="sng" w="19050">
            <a:solidFill>
              <a:srgbClr val="424242"/>
            </a:solidFill>
            <a:prstDash val="solid"/>
            <a:round/>
            <a:headEnd len="sm" w="sm" type="none"/>
            <a:tailEnd len="sm" w="sm" type="none"/>
          </a:ln>
        </p:spPr>
      </p:pic>
      <p:pic>
        <p:nvPicPr>
          <p:cNvPr id="327" name="Google Shape;327;p45"/>
          <p:cNvPicPr preferRelativeResize="0"/>
          <p:nvPr/>
        </p:nvPicPr>
        <p:blipFill>
          <a:blip r:embed="rId6">
            <a:alphaModFix/>
          </a:blip>
          <a:stretch>
            <a:fillRect/>
          </a:stretch>
        </p:blipFill>
        <p:spPr>
          <a:xfrm>
            <a:off x="4973300" y="2966463"/>
            <a:ext cx="1994575" cy="1039725"/>
          </a:xfrm>
          <a:prstGeom prst="rect">
            <a:avLst/>
          </a:prstGeom>
          <a:noFill/>
          <a:ln>
            <a:noFill/>
          </a:ln>
        </p:spPr>
      </p:pic>
      <p:cxnSp>
        <p:nvCxnSpPr>
          <p:cNvPr id="328" name="Google Shape;328;p45"/>
          <p:cNvCxnSpPr/>
          <p:nvPr/>
        </p:nvCxnSpPr>
        <p:spPr>
          <a:xfrm flipH="1" rot="10800000">
            <a:off x="214475" y="2901025"/>
            <a:ext cx="8586000" cy="26700"/>
          </a:xfrm>
          <a:prstGeom prst="straightConnector1">
            <a:avLst/>
          </a:prstGeom>
          <a:noFill/>
          <a:ln cap="flat" cmpd="sng" w="9525">
            <a:solidFill>
              <a:schemeClr val="dk2"/>
            </a:solidFill>
            <a:prstDash val="solid"/>
            <a:round/>
            <a:headEnd len="med" w="med" type="none"/>
            <a:tailEnd len="med" w="med" type="none"/>
          </a:ln>
        </p:spPr>
      </p:cxnSp>
      <p:sp>
        <p:nvSpPr>
          <p:cNvPr id="329" name="Google Shape;329;p45"/>
          <p:cNvSpPr txBox="1"/>
          <p:nvPr>
            <p:ph idx="1" type="body"/>
          </p:nvPr>
        </p:nvSpPr>
        <p:spPr>
          <a:xfrm>
            <a:off x="5991000" y="4632425"/>
            <a:ext cx="3153000" cy="48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1100" u="sng">
                <a:solidFill>
                  <a:srgbClr val="000000"/>
                </a:solidFill>
                <a:latin typeface="Arial"/>
                <a:ea typeface="Arial"/>
                <a:cs typeface="Arial"/>
                <a:sym typeface="Arial"/>
                <a:hlinkClick r:id="rId7">
                  <a:extLst>
                    <a:ext uri="{A12FA001-AC4F-418D-AE19-62706E023703}">
                      <ahyp:hlinkClr val="tx"/>
                    </a:ext>
                  </a:extLst>
                </a:hlinkClick>
              </a:rPr>
              <a:t>https://arxiv.org/pdf/1911.01840.pdf</a:t>
            </a:r>
            <a:endParaRPr>
              <a:solidFill>
                <a:srgbClr val="000000"/>
              </a:solidFill>
            </a:endParaRPr>
          </a:p>
        </p:txBody>
      </p:sp>
      <p:sp>
        <p:nvSpPr>
          <p:cNvPr id="330" name="Google Shape;330;p45"/>
          <p:cNvSpPr txBox="1"/>
          <p:nvPr>
            <p:ph type="title"/>
          </p:nvPr>
        </p:nvSpPr>
        <p:spPr>
          <a:xfrm>
            <a:off x="311700" y="146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Attacks on ASV</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Wake Up Words</a:t>
            </a:r>
            <a:endParaRPr/>
          </a:p>
        </p:txBody>
      </p:sp>
      <p:sp>
        <p:nvSpPr>
          <p:cNvPr id="336" name="Google Shape;336;p46"/>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u="sng">
                <a:solidFill>
                  <a:srgbClr val="000000"/>
                </a:solidFill>
                <a:latin typeface="Arial"/>
                <a:ea typeface="Arial"/>
                <a:cs typeface="Arial"/>
                <a:sym typeface="Arial"/>
                <a:hlinkClick r:id="rId3">
                  <a:extLst>
                    <a:ext uri="{A12FA001-AC4F-418D-AE19-62706E023703}">
                      <ahyp:hlinkClr val="tx"/>
                    </a:ext>
                  </a:extLst>
                </a:hlinkClick>
              </a:rPr>
              <a:t>http://speech.ee.ntu.edu.tw/~tlkagk/courses/DLHLP20/Introduction%20(v9).pdf</a:t>
            </a:r>
            <a:endParaRPr>
              <a:solidFill>
                <a:srgbClr val="000000"/>
              </a:solidFill>
            </a:endParaRPr>
          </a:p>
        </p:txBody>
      </p:sp>
      <p:pic>
        <p:nvPicPr>
          <p:cNvPr id="337" name="Google Shape;337;p46" title="Google Home of The Whopper - Burger King 15s">
            <a:hlinkClick r:id="rId4"/>
          </p:cNvPr>
          <p:cNvPicPr preferRelativeResize="0"/>
          <p:nvPr/>
        </p:nvPicPr>
        <p:blipFill>
          <a:blip r:embed="rId5">
            <a:alphaModFix/>
          </a:blip>
          <a:stretch>
            <a:fillRect/>
          </a:stretch>
        </p:blipFill>
        <p:spPr>
          <a:xfrm>
            <a:off x="1031975" y="1112625"/>
            <a:ext cx="4880525" cy="3660400"/>
          </a:xfrm>
          <a:prstGeom prst="rect">
            <a:avLst/>
          </a:prstGeom>
          <a:noFill/>
          <a:ln>
            <a:noFill/>
          </a:ln>
        </p:spPr>
      </p:pic>
      <p:grpSp>
        <p:nvGrpSpPr>
          <p:cNvPr id="338" name="Google Shape;338;p46"/>
          <p:cNvGrpSpPr/>
          <p:nvPr/>
        </p:nvGrpSpPr>
        <p:grpSpPr>
          <a:xfrm>
            <a:off x="6506033" y="1286750"/>
            <a:ext cx="1790700" cy="3051500"/>
            <a:chOff x="6506033" y="1286750"/>
            <a:chExt cx="1790700" cy="3051500"/>
          </a:xfrm>
        </p:grpSpPr>
        <p:pic>
          <p:nvPicPr>
            <p:cNvPr id="339" name="Google Shape;339;p46"/>
            <p:cNvPicPr preferRelativeResize="0"/>
            <p:nvPr/>
          </p:nvPicPr>
          <p:blipFill>
            <a:blip r:embed="rId6">
              <a:alphaModFix/>
            </a:blip>
            <a:stretch>
              <a:fillRect/>
            </a:stretch>
          </p:blipFill>
          <p:spPr>
            <a:xfrm>
              <a:off x="6506033" y="1776025"/>
              <a:ext cx="1790700" cy="2562225"/>
            </a:xfrm>
            <a:prstGeom prst="rect">
              <a:avLst/>
            </a:prstGeom>
            <a:noFill/>
            <a:ln>
              <a:noFill/>
            </a:ln>
          </p:spPr>
        </p:pic>
        <p:sp>
          <p:nvSpPr>
            <p:cNvPr id="340" name="Google Shape;340;p46"/>
            <p:cNvSpPr txBox="1"/>
            <p:nvPr/>
          </p:nvSpPr>
          <p:spPr>
            <a:xfrm>
              <a:off x="6853975" y="1286750"/>
              <a:ext cx="12726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Roboto"/>
                  <a:ea typeface="Roboto"/>
                  <a:cs typeface="Roboto"/>
                  <a:sym typeface="Roboto"/>
                </a:rPr>
                <a:t>google home</a:t>
              </a:r>
              <a:endParaRPr>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Hidden Voice Attack</a:t>
            </a:r>
            <a:endParaRPr/>
          </a:p>
        </p:txBody>
      </p:sp>
      <p:sp>
        <p:nvSpPr>
          <p:cNvPr id="346" name="Google Shape;346;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Hey Siri ! -&gt; @#%&amp;^%$#!</a:t>
            </a:r>
            <a:endParaRPr sz="2400"/>
          </a:p>
        </p:txBody>
      </p:sp>
      <p:pic>
        <p:nvPicPr>
          <p:cNvPr id="347" name="Google Shape;347;p47"/>
          <p:cNvPicPr preferRelativeResize="0"/>
          <p:nvPr/>
        </p:nvPicPr>
        <p:blipFill rotWithShape="1">
          <a:blip r:embed="rId3">
            <a:alphaModFix/>
          </a:blip>
          <a:srcRect b="22729" l="0" r="0" t="11159"/>
          <a:stretch/>
        </p:blipFill>
        <p:spPr>
          <a:xfrm>
            <a:off x="4366900" y="2170800"/>
            <a:ext cx="3987276" cy="2062751"/>
          </a:xfrm>
          <a:prstGeom prst="rect">
            <a:avLst/>
          </a:prstGeom>
          <a:noFill/>
          <a:ln>
            <a:noFill/>
          </a:ln>
        </p:spPr>
      </p:pic>
      <p:grpSp>
        <p:nvGrpSpPr>
          <p:cNvPr id="348" name="Google Shape;348;p47"/>
          <p:cNvGrpSpPr/>
          <p:nvPr/>
        </p:nvGrpSpPr>
        <p:grpSpPr>
          <a:xfrm>
            <a:off x="5063275" y="2670550"/>
            <a:ext cx="2397600" cy="839725"/>
            <a:chOff x="5063275" y="2670550"/>
            <a:chExt cx="2397600" cy="839725"/>
          </a:xfrm>
        </p:grpSpPr>
        <p:cxnSp>
          <p:nvCxnSpPr>
            <p:cNvPr id="349" name="Google Shape;349;p47"/>
            <p:cNvCxnSpPr/>
            <p:nvPr/>
          </p:nvCxnSpPr>
          <p:spPr>
            <a:xfrm>
              <a:off x="5063275" y="2670550"/>
              <a:ext cx="2397600" cy="0"/>
            </a:xfrm>
            <a:prstGeom prst="straightConnector1">
              <a:avLst/>
            </a:prstGeom>
            <a:noFill/>
            <a:ln cap="flat" cmpd="sng" w="38100">
              <a:solidFill>
                <a:srgbClr val="FF0000"/>
              </a:solidFill>
              <a:prstDash val="solid"/>
              <a:round/>
              <a:headEnd len="med" w="med" type="none"/>
              <a:tailEnd len="med" w="med" type="none"/>
            </a:ln>
          </p:spPr>
        </p:cxnSp>
        <p:sp>
          <p:nvSpPr>
            <p:cNvPr id="350" name="Google Shape;350;p47"/>
            <p:cNvSpPr txBox="1"/>
            <p:nvPr/>
          </p:nvSpPr>
          <p:spPr>
            <a:xfrm>
              <a:off x="5268775" y="2894075"/>
              <a:ext cx="1986600" cy="61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TW" sz="2400">
                  <a:solidFill>
                    <a:srgbClr val="FF0000"/>
                  </a:solidFill>
                  <a:latin typeface="Roboto"/>
                  <a:ea typeface="Roboto"/>
                  <a:cs typeface="Roboto"/>
                  <a:sym typeface="Roboto"/>
                </a:rPr>
                <a:t>@#%&amp;^%$#!</a:t>
              </a:r>
              <a:endParaRPr>
                <a:solidFill>
                  <a:srgbClr val="FF0000"/>
                </a:solidFill>
                <a:latin typeface="Roboto"/>
                <a:ea typeface="Roboto"/>
                <a:cs typeface="Roboto"/>
                <a:sym typeface="Roboto"/>
              </a:endParaRPr>
            </a:p>
          </p:txBody>
        </p:sp>
      </p:grpSp>
      <p:pic>
        <p:nvPicPr>
          <p:cNvPr id="351" name="Google Shape;351;p47" title="y2mate.com - NDSS 2019 - Practical Hidden Voice Attacks against Speech and Speaker Recognition Systems_GGEAwilsY6o_360p (online-audio-converter.com).mp3">
            <a:hlinkClick r:id="rId4"/>
          </p:cNvPr>
          <p:cNvPicPr preferRelativeResize="0"/>
          <p:nvPr/>
        </p:nvPicPr>
        <p:blipFill>
          <a:blip r:embed="rId5">
            <a:alphaModFix/>
          </a:blip>
          <a:stretch>
            <a:fillRect/>
          </a:stretch>
        </p:blipFill>
        <p:spPr>
          <a:xfrm>
            <a:off x="299750" y="4344875"/>
            <a:ext cx="615600" cy="615600"/>
          </a:xfrm>
          <a:prstGeom prst="rect">
            <a:avLst/>
          </a:prstGeom>
          <a:noFill/>
          <a:ln>
            <a:noFill/>
          </a:ln>
        </p:spPr>
      </p:pic>
      <p:sp>
        <p:nvSpPr>
          <p:cNvPr id="352" name="Google Shape;352;p47"/>
          <p:cNvSpPr txBox="1"/>
          <p:nvPr/>
        </p:nvSpPr>
        <p:spPr>
          <a:xfrm>
            <a:off x="4447125" y="4501450"/>
            <a:ext cx="42468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latin typeface="Roboto"/>
                <a:ea typeface="Roboto"/>
                <a:cs typeface="Roboto"/>
                <a:sym typeface="Roboto"/>
              </a:rPr>
              <a:t>turn on the computer</a:t>
            </a:r>
            <a:endParaRPr sz="18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Psychoacoustics</a:t>
            </a:r>
            <a:endParaRPr/>
          </a:p>
        </p:txBody>
      </p:sp>
      <p:sp>
        <p:nvSpPr>
          <p:cNvPr id="358" name="Google Shape;358;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3375" lvl="0" marL="457200" rtl="0" algn="l">
              <a:spcBef>
                <a:spcPts val="0"/>
              </a:spcBef>
              <a:spcAft>
                <a:spcPts val="0"/>
              </a:spcAft>
              <a:buSzPts val="1650"/>
              <a:buChar char="●"/>
            </a:pPr>
            <a:r>
              <a:rPr lang="zh-TW" sz="1650">
                <a:solidFill>
                  <a:srgbClr val="222222"/>
                </a:solidFill>
                <a:highlight>
                  <a:srgbClr val="FFFFFF"/>
                </a:highlight>
              </a:rPr>
              <a:t>研究人對於聲音的感知程度跟反應</a:t>
            </a:r>
            <a:endParaRPr sz="1650">
              <a:solidFill>
                <a:srgbClr val="222222"/>
              </a:solidFill>
              <a:highlight>
                <a:srgbClr val="FFFFFF"/>
              </a:highlight>
            </a:endParaRPr>
          </a:p>
          <a:p>
            <a:pPr indent="-333375" lvl="0" marL="457200" rtl="0" algn="l">
              <a:spcBef>
                <a:spcPts val="0"/>
              </a:spcBef>
              <a:spcAft>
                <a:spcPts val="0"/>
              </a:spcAft>
              <a:buSzPts val="1650"/>
              <a:buChar char="●"/>
            </a:pPr>
            <a:r>
              <a:rPr lang="zh-TW" sz="1650">
                <a:solidFill>
                  <a:srgbClr val="222222"/>
                </a:solidFill>
                <a:highlight>
                  <a:srgbClr val="FFFFFF"/>
                </a:highlight>
              </a:rPr>
              <a:t>感知極限：人只能聽到 20 </a:t>
            </a:r>
            <a:r>
              <a:rPr lang="zh-TW" sz="1650">
                <a:solidFill>
                  <a:srgbClr val="0B0080"/>
                </a:solidFill>
                <a:highlight>
                  <a:srgbClr val="FFFFFF"/>
                </a:highlight>
                <a:uFill>
                  <a:noFill/>
                </a:uFill>
                <a:hlinkClick r:id="rId3">
                  <a:extLst>
                    <a:ext uri="{A12FA001-AC4F-418D-AE19-62706E023703}">
                      <ahyp:hlinkClr val="tx"/>
                    </a:ext>
                  </a:extLst>
                </a:hlinkClick>
              </a:rPr>
              <a:t>Hz</a:t>
            </a:r>
            <a:r>
              <a:rPr lang="zh-TW" sz="1650">
                <a:solidFill>
                  <a:srgbClr val="222222"/>
                </a:solidFill>
                <a:highlight>
                  <a:srgbClr val="FFFFFF"/>
                </a:highlight>
              </a:rPr>
              <a:t> (0.02 kHz) 到 20,000 Hz (20 kHz) 範圍的波段</a:t>
            </a:r>
            <a:endParaRPr sz="1650">
              <a:solidFill>
                <a:srgbClr val="222222"/>
              </a:solidFill>
              <a:highlight>
                <a:srgbClr val="FFFFFF"/>
              </a:highlight>
            </a:endParaRPr>
          </a:p>
          <a:p>
            <a:pPr indent="-333375" lvl="0" marL="457200" rtl="0" algn="l">
              <a:spcBef>
                <a:spcPts val="0"/>
              </a:spcBef>
              <a:spcAft>
                <a:spcPts val="0"/>
              </a:spcAft>
              <a:buClr>
                <a:srgbClr val="222222"/>
              </a:buClr>
              <a:buSzPts val="1650"/>
              <a:buChar char="●"/>
            </a:pPr>
            <a:r>
              <a:rPr lang="zh-TW" sz="1650">
                <a:solidFill>
                  <a:srgbClr val="222222"/>
                </a:solidFill>
                <a:highlight>
                  <a:srgbClr val="FFFFFF"/>
                </a:highlight>
              </a:rPr>
              <a:t>聲音定位：人藉</a:t>
            </a:r>
            <a:r>
              <a:rPr lang="zh-TW" sz="1650">
                <a:solidFill>
                  <a:schemeClr val="dk1"/>
                </a:solidFill>
                <a:highlight>
                  <a:srgbClr val="FFFFFF"/>
                </a:highlight>
              </a:rPr>
              <a:t>由雙耳所聽到的聲音的時間差或是響度差來</a:t>
            </a:r>
            <a:r>
              <a:rPr lang="zh-TW" sz="1650">
                <a:solidFill>
                  <a:srgbClr val="222222"/>
                </a:solidFill>
                <a:highlight>
                  <a:srgbClr val="FFFFFF"/>
                </a:highlight>
              </a:rPr>
              <a:t>辨識出聲音的方位</a:t>
            </a:r>
            <a:endParaRPr sz="1650">
              <a:solidFill>
                <a:srgbClr val="222222"/>
              </a:solidFill>
              <a:highlight>
                <a:srgbClr val="FFFFFF"/>
              </a:highlight>
            </a:endParaRPr>
          </a:p>
          <a:p>
            <a:pPr indent="-333375" lvl="1" marL="914400" rtl="0" algn="l">
              <a:spcBef>
                <a:spcPts val="0"/>
              </a:spcBef>
              <a:spcAft>
                <a:spcPts val="0"/>
              </a:spcAft>
              <a:buClr>
                <a:srgbClr val="222222"/>
              </a:buClr>
              <a:buSzPts val="1650"/>
              <a:buChar char="○"/>
            </a:pPr>
            <a:r>
              <a:rPr lang="zh-TW" sz="1650">
                <a:solidFill>
                  <a:srgbClr val="222222"/>
                </a:solidFill>
                <a:highlight>
                  <a:srgbClr val="FFFFFF"/>
                </a:highlight>
              </a:rPr>
              <a:t>電競選手玩槍戰戴耳機就能聽出敵人的位置</a:t>
            </a:r>
            <a:endParaRPr sz="1650">
              <a:solidFill>
                <a:srgbClr val="222222"/>
              </a:solidFill>
              <a:highlight>
                <a:srgbClr val="FFFFFF"/>
              </a:highlight>
            </a:endParaRPr>
          </a:p>
        </p:txBody>
      </p:sp>
      <p:sp>
        <p:nvSpPr>
          <p:cNvPr id="359" name="Google Shape;359;p48"/>
          <p:cNvSpPr txBox="1"/>
          <p:nvPr/>
        </p:nvSpPr>
        <p:spPr>
          <a:xfrm>
            <a:off x="40325" y="4836300"/>
            <a:ext cx="46344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100" u="sng">
                <a:solidFill>
                  <a:schemeClr val="hlink"/>
                </a:solidFill>
                <a:hlinkClick r:id="rId4"/>
              </a:rPr>
              <a:t>https://en.wikipedia.org/wiki/Psychoacoustics</a:t>
            </a:r>
            <a:endParaRPr/>
          </a:p>
        </p:txBody>
      </p:sp>
      <p:pic>
        <p:nvPicPr>
          <p:cNvPr id="360" name="Google Shape;360;p48"/>
          <p:cNvPicPr preferRelativeResize="0"/>
          <p:nvPr/>
        </p:nvPicPr>
        <p:blipFill>
          <a:blip r:embed="rId5">
            <a:alphaModFix/>
          </a:blip>
          <a:stretch>
            <a:fillRect/>
          </a:stretch>
        </p:blipFill>
        <p:spPr>
          <a:xfrm>
            <a:off x="4674725" y="2526375"/>
            <a:ext cx="4106525" cy="23099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9"/>
          <p:cNvPicPr preferRelativeResize="0"/>
          <p:nvPr/>
        </p:nvPicPr>
        <p:blipFill>
          <a:blip r:embed="rId3">
            <a:alphaModFix/>
          </a:blip>
          <a:stretch>
            <a:fillRect/>
          </a:stretch>
        </p:blipFill>
        <p:spPr>
          <a:xfrm>
            <a:off x="152400" y="771975"/>
            <a:ext cx="8839200" cy="35995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Signal Preprocessing</a:t>
            </a:r>
            <a:endParaRPr/>
          </a:p>
        </p:txBody>
      </p:sp>
      <p:pic>
        <p:nvPicPr>
          <p:cNvPr id="371" name="Google Shape;371;p50"/>
          <p:cNvPicPr preferRelativeResize="0"/>
          <p:nvPr/>
        </p:nvPicPr>
        <p:blipFill>
          <a:blip r:embed="rId3">
            <a:alphaModFix/>
          </a:blip>
          <a:stretch>
            <a:fillRect/>
          </a:stretch>
        </p:blipFill>
        <p:spPr>
          <a:xfrm>
            <a:off x="152400" y="1152450"/>
            <a:ext cx="8839201" cy="3378539"/>
          </a:xfrm>
          <a:prstGeom prst="rect">
            <a:avLst/>
          </a:prstGeom>
          <a:noFill/>
          <a:ln>
            <a:noFill/>
          </a:ln>
        </p:spPr>
      </p:pic>
      <p:sp>
        <p:nvSpPr>
          <p:cNvPr id="372" name="Google Shape;372;p50"/>
          <p:cNvSpPr txBox="1"/>
          <p:nvPr/>
        </p:nvSpPr>
        <p:spPr>
          <a:xfrm>
            <a:off x="-15000" y="4795525"/>
            <a:ext cx="47187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100" u="sng">
                <a:solidFill>
                  <a:schemeClr val="hlink"/>
                </a:solidFill>
                <a:hlinkClick r:id="rId4"/>
              </a:rPr>
              <a:t>https://arxiv.org/pdf/1904.05734.pdf</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Perturbation</a:t>
            </a:r>
            <a:endParaRPr/>
          </a:p>
        </p:txBody>
      </p:sp>
      <p:sp>
        <p:nvSpPr>
          <p:cNvPr id="378" name="Google Shape;378;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Font typeface="Roboto"/>
              <a:buChar char="●"/>
            </a:pPr>
            <a:r>
              <a:rPr lang="zh-TW" sz="2400">
                <a:solidFill>
                  <a:srgbClr val="333333"/>
                </a:solidFill>
                <a:highlight>
                  <a:srgbClr val="FFFFFF"/>
                </a:highlight>
                <a:latin typeface="Helvetica Neue"/>
                <a:ea typeface="Helvetica Neue"/>
                <a:cs typeface="Helvetica Neue"/>
                <a:sym typeface="Helvetica Neue"/>
              </a:rPr>
              <a:t>Time Domain Inversion(TDI)</a:t>
            </a:r>
            <a:endParaRPr sz="2400">
              <a:solidFill>
                <a:srgbClr val="333333"/>
              </a:solidFill>
              <a:highlight>
                <a:srgbClr val="FFFFFF"/>
              </a:highlight>
              <a:latin typeface="Helvetica Neue"/>
              <a:ea typeface="Helvetica Neue"/>
              <a:cs typeface="Helvetica Neue"/>
              <a:sym typeface="Helvetica Neue"/>
            </a:endParaRPr>
          </a:p>
          <a:p>
            <a:pPr indent="-381000" lvl="0" marL="457200" rtl="0" algn="l">
              <a:lnSpc>
                <a:spcPct val="100000"/>
              </a:lnSpc>
              <a:spcBef>
                <a:spcPts val="0"/>
              </a:spcBef>
              <a:spcAft>
                <a:spcPts val="0"/>
              </a:spcAft>
              <a:buClr>
                <a:srgbClr val="333333"/>
              </a:buClr>
              <a:buSzPts val="2400"/>
              <a:buFont typeface="Helvetica Neue"/>
              <a:buChar char="●"/>
            </a:pPr>
            <a:r>
              <a:rPr lang="zh-TW" sz="2400">
                <a:solidFill>
                  <a:srgbClr val="333333"/>
                </a:solidFill>
                <a:highlight>
                  <a:srgbClr val="FFFFFF"/>
                </a:highlight>
                <a:latin typeface="Helvetica Neue"/>
                <a:ea typeface="Helvetica Neue"/>
                <a:cs typeface="Helvetica Neue"/>
                <a:sym typeface="Helvetica Neue"/>
              </a:rPr>
              <a:t>Random Phase Generation(RPG)</a:t>
            </a:r>
            <a:endParaRPr sz="2400">
              <a:solidFill>
                <a:srgbClr val="333333"/>
              </a:solidFill>
              <a:highlight>
                <a:srgbClr val="FFFFFF"/>
              </a:highlight>
              <a:latin typeface="Helvetica Neue"/>
              <a:ea typeface="Helvetica Neue"/>
              <a:cs typeface="Helvetica Neue"/>
              <a:sym typeface="Helvetica Neue"/>
            </a:endParaRPr>
          </a:p>
          <a:p>
            <a:pPr indent="-381000" lvl="0" marL="457200" rtl="0" algn="l">
              <a:lnSpc>
                <a:spcPct val="100000"/>
              </a:lnSpc>
              <a:spcBef>
                <a:spcPts val="0"/>
              </a:spcBef>
              <a:spcAft>
                <a:spcPts val="0"/>
              </a:spcAft>
              <a:buClr>
                <a:srgbClr val="333333"/>
              </a:buClr>
              <a:buSzPts val="2400"/>
              <a:buFont typeface="Helvetica Neue"/>
              <a:buChar char="●"/>
            </a:pPr>
            <a:r>
              <a:rPr lang="zh-TW" sz="2400">
                <a:solidFill>
                  <a:srgbClr val="333333"/>
                </a:solidFill>
                <a:highlight>
                  <a:srgbClr val="FFFFFF"/>
                </a:highlight>
                <a:latin typeface="Helvetica Neue"/>
                <a:ea typeface="Helvetica Neue"/>
                <a:cs typeface="Helvetica Neue"/>
                <a:sym typeface="Helvetica Neue"/>
              </a:rPr>
              <a:t>High Frequency Addition(HFA)</a:t>
            </a:r>
            <a:endParaRPr sz="2400">
              <a:solidFill>
                <a:srgbClr val="333333"/>
              </a:solidFill>
              <a:highlight>
                <a:srgbClr val="FFFFFF"/>
              </a:highlight>
              <a:latin typeface="Helvetica Neue"/>
              <a:ea typeface="Helvetica Neue"/>
              <a:cs typeface="Helvetica Neue"/>
              <a:sym typeface="Helvetica Neue"/>
            </a:endParaRPr>
          </a:p>
          <a:p>
            <a:pPr indent="-381000" lvl="0" marL="457200" rtl="0" algn="l">
              <a:lnSpc>
                <a:spcPct val="100000"/>
              </a:lnSpc>
              <a:spcBef>
                <a:spcPts val="0"/>
              </a:spcBef>
              <a:spcAft>
                <a:spcPts val="0"/>
              </a:spcAft>
              <a:buClr>
                <a:srgbClr val="333333"/>
              </a:buClr>
              <a:buSzPts val="2400"/>
              <a:buFont typeface="Helvetica Neue"/>
              <a:buChar char="●"/>
            </a:pPr>
            <a:r>
              <a:rPr lang="zh-TW" sz="2400">
                <a:solidFill>
                  <a:srgbClr val="333333"/>
                </a:solidFill>
                <a:highlight>
                  <a:srgbClr val="FFFFFF"/>
                </a:highlight>
                <a:latin typeface="Helvetica Neue"/>
                <a:ea typeface="Helvetica Neue"/>
                <a:cs typeface="Helvetica Neue"/>
                <a:sym typeface="Helvetica Neue"/>
              </a:rPr>
              <a:t>Time Scaling(TS)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idx="1" type="body"/>
          </p:nvPr>
        </p:nvSpPr>
        <p:spPr>
          <a:xfrm>
            <a:off x="0" y="4557800"/>
            <a:ext cx="8542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1100" u="sng">
                <a:solidFill>
                  <a:srgbClr val="000000"/>
                </a:solidFill>
                <a:latin typeface="Arial"/>
                <a:ea typeface="Arial"/>
                <a:cs typeface="Arial"/>
                <a:sym typeface="Arial"/>
                <a:hlinkClick r:id="rId3">
                  <a:extLst>
                    <a:ext uri="{A12FA001-AC4F-418D-AE19-62706E023703}">
                      <ahyp:hlinkClr val="tx"/>
                    </a:ext>
                  </a:extLst>
                </a:hlinkClick>
              </a:rPr>
              <a:t>http://speech.ee.ntu.edu.tw/~tlkagk/courses/ML_2019/Lecture/Attack%20(v8).pdf</a:t>
            </a:r>
            <a:endParaRPr sz="1100">
              <a:solidFill>
                <a:srgbClr val="000000"/>
              </a:solidFill>
            </a:endParaRPr>
          </a:p>
        </p:txBody>
      </p:sp>
      <p:pic>
        <p:nvPicPr>
          <p:cNvPr id="72" name="Google Shape;72;p16"/>
          <p:cNvPicPr preferRelativeResize="0"/>
          <p:nvPr/>
        </p:nvPicPr>
        <p:blipFill>
          <a:blip r:embed="rId4">
            <a:alphaModFix/>
          </a:blip>
          <a:stretch>
            <a:fillRect/>
          </a:stretch>
        </p:blipFill>
        <p:spPr>
          <a:xfrm>
            <a:off x="681663" y="165775"/>
            <a:ext cx="7780663" cy="43920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Perturbation</a:t>
            </a:r>
            <a:endParaRPr/>
          </a:p>
        </p:txBody>
      </p:sp>
      <p:pic>
        <p:nvPicPr>
          <p:cNvPr id="384" name="Google Shape;384;p52"/>
          <p:cNvPicPr preferRelativeResize="0"/>
          <p:nvPr/>
        </p:nvPicPr>
        <p:blipFill>
          <a:blip r:embed="rId3">
            <a:alphaModFix/>
          </a:blip>
          <a:stretch>
            <a:fillRect/>
          </a:stretch>
        </p:blipFill>
        <p:spPr>
          <a:xfrm>
            <a:off x="228600" y="1277825"/>
            <a:ext cx="8758006" cy="33322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Time Domain Inversion (TDI)</a:t>
            </a:r>
            <a:endParaRPr/>
          </a:p>
        </p:txBody>
      </p:sp>
      <p:sp>
        <p:nvSpPr>
          <p:cNvPr id="390" name="Google Shape;390;p53"/>
          <p:cNvSpPr txBox="1"/>
          <p:nvPr>
            <p:ph idx="4294967295" type="body"/>
          </p:nvPr>
        </p:nvSpPr>
        <p:spPr>
          <a:xfrm>
            <a:off x="471900" y="9284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solidFill>
                  <a:srgbClr val="333333"/>
                </a:solidFill>
                <a:highlight>
                  <a:srgbClr val="FFFFFF"/>
                </a:highlight>
                <a:latin typeface="Helvetica Neue"/>
                <a:ea typeface="Helvetica Neue"/>
                <a:cs typeface="Helvetica Neue"/>
                <a:sym typeface="Helvetica Neue"/>
              </a:rPr>
              <a:t>利用mFFT(magnitude fft)多對一的性質</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two completely different signals in the time domain can have similar spectra</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modifying the audio in the time domain while preserving its spectrum, by inverting the windowed signal</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inverting small windows across the entire signal</a:t>
            </a:r>
            <a:br>
              <a:rPr lang="zh-TW">
                <a:solidFill>
                  <a:srgbClr val="333333"/>
                </a:solidFill>
                <a:highlight>
                  <a:srgbClr val="FFFFFF"/>
                </a:highlight>
                <a:latin typeface="Helvetica Neue"/>
                <a:ea typeface="Helvetica Neue"/>
                <a:cs typeface="Helvetica Neue"/>
                <a:sym typeface="Helvetica Neue"/>
              </a:rPr>
            </a:br>
            <a:r>
              <a:rPr lang="zh-TW">
                <a:solidFill>
                  <a:srgbClr val="333333"/>
                </a:solidFill>
                <a:highlight>
                  <a:srgbClr val="FFFFFF"/>
                </a:highlight>
                <a:latin typeface="Helvetica Neue"/>
                <a:ea typeface="Helvetica Neue"/>
                <a:cs typeface="Helvetica Neue"/>
                <a:sym typeface="Helvetica Neue"/>
              </a:rPr>
              <a:t>removes the smoothness</a:t>
            </a:r>
            <a:endParaRPr>
              <a:solidFill>
                <a:srgbClr val="333333"/>
              </a:solidFill>
              <a:highlight>
                <a:srgbClr val="FFFFFF"/>
              </a:highlight>
              <a:latin typeface="Helvetica Neue"/>
              <a:ea typeface="Helvetica Neue"/>
              <a:cs typeface="Helvetica Neue"/>
              <a:sym typeface="Helvetica Neue"/>
            </a:endParaRPr>
          </a:p>
        </p:txBody>
      </p:sp>
      <p:pic>
        <p:nvPicPr>
          <p:cNvPr id="391" name="Google Shape;391;p53"/>
          <p:cNvPicPr preferRelativeResize="0"/>
          <p:nvPr/>
        </p:nvPicPr>
        <p:blipFill rotWithShape="1">
          <a:blip r:embed="rId3">
            <a:alphaModFix/>
          </a:blip>
          <a:srcRect b="0" l="0" r="75538" t="50862"/>
          <a:stretch/>
        </p:blipFill>
        <p:spPr>
          <a:xfrm>
            <a:off x="6428162" y="3265500"/>
            <a:ext cx="2386387" cy="1823926"/>
          </a:xfrm>
          <a:prstGeom prst="rect">
            <a:avLst/>
          </a:prstGeom>
          <a:noFill/>
          <a:ln>
            <a:noFill/>
          </a:ln>
        </p:spPr>
      </p:pic>
      <p:pic>
        <p:nvPicPr>
          <p:cNvPr id="392" name="Google Shape;392;p53"/>
          <p:cNvPicPr preferRelativeResize="0"/>
          <p:nvPr/>
        </p:nvPicPr>
        <p:blipFill>
          <a:blip r:embed="rId4">
            <a:alphaModFix/>
          </a:blip>
          <a:stretch>
            <a:fillRect/>
          </a:stretch>
        </p:blipFill>
        <p:spPr>
          <a:xfrm>
            <a:off x="879501" y="3300300"/>
            <a:ext cx="5269102" cy="16958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Random Phase Generation</a:t>
            </a:r>
            <a:endParaRPr/>
          </a:p>
        </p:txBody>
      </p:sp>
      <p:pic>
        <p:nvPicPr>
          <p:cNvPr id="398" name="Google Shape;398;p54"/>
          <p:cNvPicPr preferRelativeResize="0"/>
          <p:nvPr/>
        </p:nvPicPr>
        <p:blipFill>
          <a:blip r:embed="rId3">
            <a:alphaModFix/>
          </a:blip>
          <a:stretch>
            <a:fillRect/>
          </a:stretch>
        </p:blipFill>
        <p:spPr>
          <a:xfrm>
            <a:off x="152400" y="1735025"/>
            <a:ext cx="8839203" cy="1694084"/>
          </a:xfrm>
          <a:prstGeom prst="rect">
            <a:avLst/>
          </a:prstGeom>
          <a:noFill/>
          <a:ln>
            <a:noFill/>
          </a:ln>
        </p:spPr>
      </p:pic>
      <p:pic>
        <p:nvPicPr>
          <p:cNvPr id="399" name="Google Shape;399;p54"/>
          <p:cNvPicPr preferRelativeResize="0"/>
          <p:nvPr/>
        </p:nvPicPr>
        <p:blipFill rotWithShape="1">
          <a:blip r:embed="rId4">
            <a:alphaModFix/>
          </a:blip>
          <a:srcRect b="0" l="24766" r="49997" t="51665"/>
          <a:stretch/>
        </p:blipFill>
        <p:spPr>
          <a:xfrm>
            <a:off x="6483900" y="3429875"/>
            <a:ext cx="2210102" cy="1610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High Frequency Addition (HFA)</a:t>
            </a:r>
            <a:endParaRPr/>
          </a:p>
        </p:txBody>
      </p:sp>
      <p:sp>
        <p:nvSpPr>
          <p:cNvPr id="405" name="Google Shape;405;p55"/>
          <p:cNvSpPr txBox="1"/>
          <p:nvPr>
            <p:ph idx="1" type="body"/>
          </p:nvPr>
        </p:nvSpPr>
        <p:spPr>
          <a:xfrm>
            <a:off x="471900" y="1004675"/>
            <a:ext cx="8222100" cy="313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solidFill>
                  <a:srgbClr val="333333"/>
                </a:solidFill>
                <a:highlight>
                  <a:srgbClr val="FFFFFF"/>
                </a:highlight>
                <a:latin typeface="Helvetica Neue"/>
                <a:ea typeface="Helvetica Neue"/>
                <a:cs typeface="Helvetica Neue"/>
                <a:sym typeface="Helvetica Neue"/>
              </a:rPr>
              <a:t>Signal processing的過程當中，low-pass filter會把相較於人聲高很多的頻段濾掉以增加VPS(Voice Processing System)的準確率</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add high frequencies to the audio that are filtered out during the preprocessing stage</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create high frequency sine waves and add it to the real audio</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If the sine waves have enough intensity, it has the potential to mask the underlying audio command to the human ear.</a:t>
            </a:r>
            <a:endParaRPr>
              <a:solidFill>
                <a:srgbClr val="333333"/>
              </a:solidFill>
              <a:highlight>
                <a:srgbClr val="FFFFFF"/>
              </a:highlight>
              <a:latin typeface="Helvetica Neue"/>
              <a:ea typeface="Helvetica Neue"/>
              <a:cs typeface="Helvetica Neue"/>
              <a:sym typeface="Helvetica Neue"/>
            </a:endParaRPr>
          </a:p>
        </p:txBody>
      </p:sp>
      <p:pic>
        <p:nvPicPr>
          <p:cNvPr id="406" name="Google Shape;406;p55"/>
          <p:cNvPicPr preferRelativeResize="0"/>
          <p:nvPr/>
        </p:nvPicPr>
        <p:blipFill rotWithShape="1">
          <a:blip r:embed="rId3">
            <a:alphaModFix/>
          </a:blip>
          <a:srcRect b="0" l="50307" r="25222" t="52523"/>
          <a:stretch/>
        </p:blipFill>
        <p:spPr>
          <a:xfrm>
            <a:off x="6291225" y="3209050"/>
            <a:ext cx="2402779" cy="1773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Time Scaling</a:t>
            </a:r>
            <a:r>
              <a:rPr lang="zh-TW"/>
              <a:t> (TS)</a:t>
            </a:r>
            <a:endParaRPr/>
          </a:p>
        </p:txBody>
      </p:sp>
      <p:sp>
        <p:nvSpPr>
          <p:cNvPr id="412" name="Google Shape;412;p56"/>
          <p:cNvSpPr txBox="1"/>
          <p:nvPr>
            <p:ph idx="1" type="body"/>
          </p:nvPr>
        </p:nvSpPr>
        <p:spPr>
          <a:xfrm>
            <a:off x="471900" y="1538075"/>
            <a:ext cx="8222100" cy="313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將音訊快轉到model能正確辨識但是人又聽不太懂在說什麼</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compress the audio in the time domain by discarding unnecessary samples and maintain the same sample rate</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the audio is shorter in time, but retains the same spectrum as the original</a:t>
            </a:r>
            <a:endParaRPr>
              <a:solidFill>
                <a:srgbClr val="333333"/>
              </a:solidFill>
              <a:highlight>
                <a:srgbClr val="FFFFFF"/>
              </a:highlight>
              <a:latin typeface="Helvetica Neue"/>
              <a:ea typeface="Helvetica Neue"/>
              <a:cs typeface="Helvetica Neue"/>
              <a:sym typeface="Helvetica Neue"/>
            </a:endParaRPr>
          </a:p>
        </p:txBody>
      </p:sp>
      <p:sp>
        <p:nvSpPr>
          <p:cNvPr id="413" name="Google Shape;413;p56"/>
          <p:cNvSpPr txBox="1"/>
          <p:nvPr/>
        </p:nvSpPr>
        <p:spPr>
          <a:xfrm>
            <a:off x="602900" y="3764750"/>
            <a:ext cx="3281700" cy="11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Roboto"/>
                <a:ea typeface="Roboto"/>
                <a:cs typeface="Roboto"/>
                <a:sym typeface="Roboto"/>
              </a:rPr>
              <a:t>什麼是sample rate？</a:t>
            </a:r>
            <a:endParaRPr>
              <a:latin typeface="Roboto"/>
              <a:ea typeface="Roboto"/>
              <a:cs typeface="Roboto"/>
              <a:sym typeface="Roboto"/>
            </a:endParaRPr>
          </a:p>
          <a:p>
            <a:pPr indent="0" lvl="0" marL="0" rtl="0" algn="l">
              <a:spcBef>
                <a:spcPts val="0"/>
              </a:spcBef>
              <a:spcAft>
                <a:spcPts val="0"/>
              </a:spcAft>
              <a:buNone/>
            </a:pPr>
            <a:r>
              <a:rPr lang="zh-TW">
                <a:latin typeface="Roboto"/>
                <a:ea typeface="Roboto"/>
                <a:cs typeface="Roboto"/>
                <a:sym typeface="Roboto"/>
              </a:rPr>
              <a:t>波是由好幾的點組成，</a:t>
            </a:r>
            <a:endParaRPr>
              <a:latin typeface="Roboto"/>
              <a:ea typeface="Roboto"/>
              <a:cs typeface="Roboto"/>
              <a:sym typeface="Roboto"/>
            </a:endParaRPr>
          </a:p>
          <a:p>
            <a:pPr indent="0" lvl="0" marL="0" rtl="0" algn="l">
              <a:spcBef>
                <a:spcPts val="0"/>
              </a:spcBef>
              <a:spcAft>
                <a:spcPts val="0"/>
              </a:spcAft>
              <a:buNone/>
            </a:pPr>
            <a:r>
              <a:rPr lang="zh-TW">
                <a:latin typeface="Roboto"/>
                <a:ea typeface="Roboto"/>
                <a:cs typeface="Roboto"/>
                <a:sym typeface="Roboto"/>
              </a:rPr>
              <a:t>sample rate就是每秒有幾個data point</a:t>
            </a:r>
            <a:endParaRPr>
              <a:latin typeface="Roboto"/>
              <a:ea typeface="Roboto"/>
              <a:cs typeface="Roboto"/>
              <a:sym typeface="Roboto"/>
            </a:endParaRPr>
          </a:p>
        </p:txBody>
      </p:sp>
      <p:pic>
        <p:nvPicPr>
          <p:cNvPr id="414" name="Google Shape;414;p56"/>
          <p:cNvPicPr preferRelativeResize="0"/>
          <p:nvPr/>
        </p:nvPicPr>
        <p:blipFill rotWithShape="1">
          <a:blip r:embed="rId3">
            <a:alphaModFix/>
          </a:blip>
          <a:srcRect b="0" l="74779" r="0" t="50915"/>
          <a:stretch/>
        </p:blipFill>
        <p:spPr>
          <a:xfrm>
            <a:off x="6349150" y="3034125"/>
            <a:ext cx="2208823" cy="16356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7"/>
          <p:cNvPicPr preferRelativeResize="0"/>
          <p:nvPr/>
        </p:nvPicPr>
        <p:blipFill>
          <a:blip r:embed="rId3">
            <a:alphaModFix/>
          </a:blip>
          <a:stretch>
            <a:fillRect/>
          </a:stretch>
        </p:blipFill>
        <p:spPr>
          <a:xfrm>
            <a:off x="152400" y="771975"/>
            <a:ext cx="8839200" cy="35995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8"/>
          <p:cNvSpPr txBox="1"/>
          <p:nvPr>
            <p:ph type="title"/>
          </p:nvPr>
        </p:nvSpPr>
        <p:spPr>
          <a:xfrm>
            <a:off x="265500" y="1995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Adversarial Attack</a:t>
            </a:r>
            <a:endParaRPr/>
          </a:p>
          <a:p>
            <a:pPr indent="0" lvl="0" marL="0" rtl="0" algn="ctr">
              <a:spcBef>
                <a:spcPts val="0"/>
              </a:spcBef>
              <a:spcAft>
                <a:spcPts val="0"/>
              </a:spcAft>
              <a:buNone/>
            </a:pPr>
            <a:r>
              <a:rPr lang="zh-TW"/>
              <a:t>Recap</a:t>
            </a:r>
            <a:endParaRPr/>
          </a:p>
        </p:txBody>
      </p:sp>
      <p:sp>
        <p:nvSpPr>
          <p:cNvPr id="425" name="Google Shape;425;p5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zh-TW"/>
              <a:t>Attacks on Images</a:t>
            </a:r>
            <a:endParaRPr/>
          </a:p>
          <a:p>
            <a:pPr indent="-317500" lvl="1" marL="914400" rtl="0" algn="l">
              <a:spcBef>
                <a:spcPts val="0"/>
              </a:spcBef>
              <a:spcAft>
                <a:spcPts val="0"/>
              </a:spcAft>
              <a:buSzPts val="1400"/>
              <a:buChar char="○"/>
            </a:pPr>
            <a:r>
              <a:rPr lang="zh-TW"/>
              <a:t>one pixel attack</a:t>
            </a:r>
            <a:endParaRPr/>
          </a:p>
          <a:p>
            <a:pPr indent="-317500" lvl="2" marL="1371600" rtl="0" algn="l">
              <a:spcBef>
                <a:spcPts val="0"/>
              </a:spcBef>
              <a:spcAft>
                <a:spcPts val="0"/>
              </a:spcAft>
              <a:buSzPts val="1400"/>
              <a:buChar char="■"/>
            </a:pPr>
            <a:r>
              <a:rPr lang="zh-TW"/>
              <a:t>differential evolution</a:t>
            </a:r>
            <a:endParaRPr/>
          </a:p>
          <a:p>
            <a:pPr indent="-342900" lvl="0" marL="457200" rtl="0" algn="l">
              <a:spcBef>
                <a:spcPts val="0"/>
              </a:spcBef>
              <a:spcAft>
                <a:spcPts val="0"/>
              </a:spcAft>
              <a:buSzPts val="1800"/>
              <a:buChar char="●"/>
            </a:pPr>
            <a:r>
              <a:rPr lang="zh-TW"/>
              <a:t>Attacks on Audio</a:t>
            </a:r>
            <a:endParaRPr/>
          </a:p>
          <a:p>
            <a:pPr indent="-317500" lvl="1" marL="914400" rtl="0" algn="l">
              <a:spcBef>
                <a:spcPts val="0"/>
              </a:spcBef>
              <a:spcAft>
                <a:spcPts val="0"/>
              </a:spcAft>
              <a:buSzPts val="1400"/>
              <a:buChar char="○"/>
            </a:pPr>
            <a:r>
              <a:rPr lang="zh-TW"/>
              <a:t>Attacks on ASR</a:t>
            </a:r>
            <a:endParaRPr/>
          </a:p>
          <a:p>
            <a:pPr indent="-317500" lvl="1" marL="914400" rtl="0" algn="l">
              <a:spcBef>
                <a:spcPts val="0"/>
              </a:spcBef>
              <a:spcAft>
                <a:spcPts val="0"/>
              </a:spcAft>
              <a:buSzPts val="1400"/>
              <a:buChar char="○"/>
            </a:pPr>
            <a:r>
              <a:rPr lang="zh-TW"/>
              <a:t>Attacks on ASV</a:t>
            </a:r>
            <a:endParaRPr/>
          </a:p>
          <a:p>
            <a:pPr indent="-317500" lvl="1" marL="914400" rtl="0" algn="l">
              <a:spcBef>
                <a:spcPts val="0"/>
              </a:spcBef>
              <a:spcAft>
                <a:spcPts val="0"/>
              </a:spcAft>
              <a:buSzPts val="1400"/>
              <a:buChar char="○"/>
            </a:pPr>
            <a:r>
              <a:rPr lang="zh-TW"/>
              <a:t>Hidden Voice Attack</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Reference</a:t>
            </a:r>
            <a:endParaRPr/>
          </a:p>
        </p:txBody>
      </p:sp>
      <p:sp>
        <p:nvSpPr>
          <p:cNvPr id="431" name="Google Shape;431;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u="sng">
                <a:solidFill>
                  <a:schemeClr val="hlink"/>
                </a:solidFill>
                <a:hlinkClick r:id="rId3"/>
              </a:rPr>
              <a:t>A Tutorial on Differential Evolution with Python</a:t>
            </a:r>
            <a:endParaRPr/>
          </a:p>
          <a:p>
            <a:pPr indent="-342900" lvl="0" marL="457200" rtl="0" algn="l">
              <a:spcBef>
                <a:spcPts val="0"/>
              </a:spcBef>
              <a:spcAft>
                <a:spcPts val="0"/>
              </a:spcAft>
              <a:buSzPts val="1800"/>
              <a:buChar char="●"/>
            </a:pPr>
            <a:r>
              <a:rPr lang="zh-TW" u="sng">
                <a:solidFill>
                  <a:schemeClr val="hlink"/>
                </a:solidFill>
                <a:hlinkClick r:id="rId4"/>
              </a:rPr>
              <a:t>NDSS 2019 - Practical Hidden Voice Attacks against Speech and Speaker Recognition Systems(Youtube)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5174750" y="1332750"/>
            <a:ext cx="2915100" cy="2915100"/>
          </a:xfrm>
          <a:prstGeom prst="rect">
            <a:avLst/>
          </a:prstGeom>
          <a:noFill/>
          <a:ln>
            <a:noFill/>
          </a:ln>
        </p:spPr>
      </p:pic>
      <p:pic>
        <p:nvPicPr>
          <p:cNvPr id="78" name="Google Shape;78;p17"/>
          <p:cNvPicPr preferRelativeResize="0"/>
          <p:nvPr/>
        </p:nvPicPr>
        <p:blipFill>
          <a:blip r:embed="rId4">
            <a:alphaModFix/>
          </a:blip>
          <a:stretch>
            <a:fillRect/>
          </a:stretch>
        </p:blipFill>
        <p:spPr>
          <a:xfrm>
            <a:off x="1165473" y="1332750"/>
            <a:ext cx="2915100" cy="2915100"/>
          </a:xfrm>
          <a:prstGeom prst="rect">
            <a:avLst/>
          </a:prstGeom>
          <a:noFill/>
          <a:ln>
            <a:noFill/>
          </a:ln>
        </p:spPr>
      </p:pic>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One Pixel Attack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One Pixel Attack vs. </a:t>
            </a:r>
            <a:r>
              <a:rPr lang="zh-TW"/>
              <a:t>一般的Attack</a:t>
            </a:r>
            <a:endParaRPr/>
          </a:p>
        </p:txBody>
      </p:sp>
      <p:graphicFrame>
        <p:nvGraphicFramePr>
          <p:cNvPr id="85" name="Google Shape;85;p18"/>
          <p:cNvGraphicFramePr/>
          <p:nvPr/>
        </p:nvGraphicFramePr>
        <p:xfrm>
          <a:off x="1300775" y="1547725"/>
          <a:ext cx="3000000" cy="3000000"/>
        </p:xfrm>
        <a:graphic>
          <a:graphicData uri="http://schemas.openxmlformats.org/drawingml/2006/table">
            <a:tbl>
              <a:tblPr>
                <a:noFill/>
                <a:tableStyleId>{76795ED9-17F2-4EF6-8F34-5368A803CE0D}</a:tableStyleId>
              </a:tblPr>
              <a:tblGrid>
                <a:gridCol w="448750"/>
                <a:gridCol w="448750"/>
                <a:gridCol w="448750"/>
                <a:gridCol w="448750"/>
              </a:tblGrid>
              <a:tr h="381000">
                <a:tc>
                  <a:txBody>
                    <a:bodyPr/>
                    <a:lstStyle/>
                    <a:p>
                      <a:pPr indent="0" lvl="0" marL="0" rtl="0" algn="ctr">
                        <a:spcBef>
                          <a:spcPts val="0"/>
                        </a:spcBef>
                        <a:spcAft>
                          <a:spcPts val="0"/>
                        </a:spcAft>
                        <a:buNone/>
                      </a:pPr>
                      <a:r>
                        <a:rPr lang="zh-TW"/>
                        <a:t>0</a:t>
                      </a:r>
                      <a:endParaRPr/>
                    </a:p>
                  </a:txBody>
                  <a:tcPr marT="91425" marB="91425" marR="91425" marL="91425"/>
                </a:tc>
                <a:tc>
                  <a:txBody>
                    <a:bodyPr/>
                    <a:lstStyle/>
                    <a:p>
                      <a:pPr indent="0" lvl="0" marL="0" rtl="0" algn="ctr">
                        <a:spcBef>
                          <a:spcPts val="0"/>
                        </a:spcBef>
                        <a:spcAft>
                          <a:spcPts val="0"/>
                        </a:spcAft>
                        <a:buNone/>
                      </a:pPr>
                      <a:r>
                        <a:rPr lang="zh-TW"/>
                        <a:t>42</a:t>
                      </a:r>
                      <a:endParaRPr/>
                    </a:p>
                  </a:txBody>
                  <a:tcPr marT="91425" marB="91425" marR="91425" marL="91425"/>
                </a:tc>
                <a:tc>
                  <a:txBody>
                    <a:bodyPr/>
                    <a:lstStyle/>
                    <a:p>
                      <a:pPr indent="0" lvl="0" marL="0" rtl="0" algn="ctr">
                        <a:spcBef>
                          <a:spcPts val="0"/>
                        </a:spcBef>
                        <a:spcAft>
                          <a:spcPts val="0"/>
                        </a:spcAft>
                        <a:buNone/>
                      </a:pPr>
                      <a:r>
                        <a:rPr lang="zh-TW"/>
                        <a:t>30</a:t>
                      </a:r>
                      <a:endParaRPr/>
                    </a:p>
                  </a:txBody>
                  <a:tcPr marT="91425" marB="91425" marR="91425" marL="91425"/>
                </a:tc>
                <a:tc>
                  <a:txBody>
                    <a:bodyPr/>
                    <a:lstStyle/>
                    <a:p>
                      <a:pPr indent="0" lvl="0" marL="0" rtl="0" algn="ctr">
                        <a:spcBef>
                          <a:spcPts val="0"/>
                        </a:spcBef>
                        <a:spcAft>
                          <a:spcPts val="0"/>
                        </a:spcAft>
                        <a:buNone/>
                      </a:pPr>
                      <a:r>
                        <a:rPr lang="zh-TW"/>
                        <a:t>32</a:t>
                      </a:r>
                      <a:endParaRPr/>
                    </a:p>
                  </a:txBody>
                  <a:tcPr marT="91425" marB="91425" marR="91425" marL="91425"/>
                </a:tc>
              </a:tr>
              <a:tr h="381000">
                <a:tc>
                  <a:txBody>
                    <a:bodyPr/>
                    <a:lstStyle/>
                    <a:p>
                      <a:pPr indent="0" lvl="0" marL="0" rtl="0" algn="ctr">
                        <a:spcBef>
                          <a:spcPts val="0"/>
                        </a:spcBef>
                        <a:spcAft>
                          <a:spcPts val="0"/>
                        </a:spcAft>
                        <a:buNone/>
                      </a:pPr>
                      <a:r>
                        <a:rPr lang="zh-TW"/>
                        <a:t>12</a:t>
                      </a:r>
                      <a:endParaRPr/>
                    </a:p>
                  </a:txBody>
                  <a:tcPr marT="91425" marB="91425" marR="91425" marL="91425"/>
                </a:tc>
                <a:tc>
                  <a:txBody>
                    <a:bodyPr/>
                    <a:lstStyle/>
                    <a:p>
                      <a:pPr indent="0" lvl="0" marL="0" rtl="0" algn="ctr">
                        <a:spcBef>
                          <a:spcPts val="0"/>
                        </a:spcBef>
                        <a:spcAft>
                          <a:spcPts val="0"/>
                        </a:spcAft>
                        <a:buNone/>
                      </a:pPr>
                      <a:r>
                        <a:rPr lang="zh-TW"/>
                        <a:t>12</a:t>
                      </a:r>
                      <a:endParaRPr/>
                    </a:p>
                  </a:txBody>
                  <a:tcPr marT="91425" marB="91425" marR="91425" marL="91425"/>
                </a:tc>
                <a:tc>
                  <a:txBody>
                    <a:bodyPr/>
                    <a:lstStyle/>
                    <a:p>
                      <a:pPr indent="0" lvl="0" marL="0" rtl="0" algn="ctr">
                        <a:spcBef>
                          <a:spcPts val="0"/>
                        </a:spcBef>
                        <a:spcAft>
                          <a:spcPts val="0"/>
                        </a:spcAft>
                        <a:buNone/>
                      </a:pPr>
                      <a:r>
                        <a:rPr lang="zh-TW"/>
                        <a:t>11</a:t>
                      </a:r>
                      <a:endParaRPr/>
                    </a:p>
                  </a:txBody>
                  <a:tcPr marT="91425" marB="91425" marR="91425" marL="91425"/>
                </a:tc>
                <a:tc>
                  <a:txBody>
                    <a:bodyPr/>
                    <a:lstStyle/>
                    <a:p>
                      <a:pPr indent="0" lvl="0" marL="0" rtl="0" algn="ctr">
                        <a:spcBef>
                          <a:spcPts val="0"/>
                        </a:spcBef>
                        <a:spcAft>
                          <a:spcPts val="0"/>
                        </a:spcAft>
                        <a:buNone/>
                      </a:pPr>
                      <a:r>
                        <a:rPr lang="zh-TW"/>
                        <a:t>0</a:t>
                      </a:r>
                      <a:endParaRPr/>
                    </a:p>
                  </a:txBody>
                  <a:tcPr marT="91425" marB="91425" marR="91425" marL="91425"/>
                </a:tc>
              </a:tr>
              <a:tr h="381000">
                <a:tc>
                  <a:txBody>
                    <a:bodyPr/>
                    <a:lstStyle/>
                    <a:p>
                      <a:pPr indent="0" lvl="0" marL="0" rtl="0" algn="ctr">
                        <a:spcBef>
                          <a:spcPts val="0"/>
                        </a:spcBef>
                        <a:spcAft>
                          <a:spcPts val="0"/>
                        </a:spcAft>
                        <a:buNone/>
                      </a:pPr>
                      <a:r>
                        <a:rPr lang="zh-TW"/>
                        <a:t>32</a:t>
                      </a:r>
                      <a:endParaRPr/>
                    </a:p>
                  </a:txBody>
                  <a:tcPr marT="91425" marB="91425" marR="91425" marL="91425"/>
                </a:tc>
                <a:tc>
                  <a:txBody>
                    <a:bodyPr/>
                    <a:lstStyle/>
                    <a:p>
                      <a:pPr indent="0" lvl="0" marL="0" rtl="0" algn="ctr">
                        <a:spcBef>
                          <a:spcPts val="0"/>
                        </a:spcBef>
                        <a:spcAft>
                          <a:spcPts val="0"/>
                        </a:spcAft>
                        <a:buNone/>
                      </a:pPr>
                      <a:r>
                        <a:rPr lang="zh-TW"/>
                        <a:t>0</a:t>
                      </a:r>
                      <a:endParaRPr/>
                    </a:p>
                  </a:txBody>
                  <a:tcPr marT="91425" marB="91425" marR="91425" marL="91425"/>
                </a:tc>
                <a:tc>
                  <a:txBody>
                    <a:bodyPr/>
                    <a:lstStyle/>
                    <a:p>
                      <a:pPr indent="0" lvl="0" marL="0" rtl="0" algn="ctr">
                        <a:spcBef>
                          <a:spcPts val="0"/>
                        </a:spcBef>
                        <a:spcAft>
                          <a:spcPts val="0"/>
                        </a:spcAft>
                        <a:buNone/>
                      </a:pPr>
                      <a:r>
                        <a:rPr lang="zh-TW"/>
                        <a:t>3</a:t>
                      </a:r>
                      <a:endParaRPr/>
                    </a:p>
                  </a:txBody>
                  <a:tcPr marT="91425" marB="91425" marR="91425" marL="91425"/>
                </a:tc>
                <a:tc>
                  <a:txBody>
                    <a:bodyPr/>
                    <a:lstStyle/>
                    <a:p>
                      <a:pPr indent="0" lvl="0" marL="0" rtl="0" algn="ctr">
                        <a:spcBef>
                          <a:spcPts val="0"/>
                        </a:spcBef>
                        <a:spcAft>
                          <a:spcPts val="0"/>
                        </a:spcAft>
                        <a:buNone/>
                      </a:pPr>
                      <a:r>
                        <a:rPr lang="zh-TW"/>
                        <a:t>3</a:t>
                      </a:r>
                      <a:endParaRPr/>
                    </a:p>
                  </a:txBody>
                  <a:tcPr marT="91425" marB="91425" marR="91425" marL="91425"/>
                </a:tc>
              </a:tr>
              <a:tr h="381000">
                <a:tc>
                  <a:txBody>
                    <a:bodyPr/>
                    <a:lstStyle/>
                    <a:p>
                      <a:pPr indent="0" lvl="0" marL="0" rtl="0" algn="ctr">
                        <a:spcBef>
                          <a:spcPts val="0"/>
                        </a:spcBef>
                        <a:spcAft>
                          <a:spcPts val="0"/>
                        </a:spcAft>
                        <a:buNone/>
                      </a:pPr>
                      <a:r>
                        <a:rPr lang="zh-TW"/>
                        <a:t>9</a:t>
                      </a:r>
                      <a:endParaRPr/>
                    </a:p>
                  </a:txBody>
                  <a:tcPr marT="91425" marB="91425" marR="91425" marL="91425"/>
                </a:tc>
                <a:tc>
                  <a:txBody>
                    <a:bodyPr/>
                    <a:lstStyle/>
                    <a:p>
                      <a:pPr indent="0" lvl="0" marL="0" rtl="0" algn="ctr">
                        <a:spcBef>
                          <a:spcPts val="0"/>
                        </a:spcBef>
                        <a:spcAft>
                          <a:spcPts val="0"/>
                        </a:spcAft>
                        <a:buNone/>
                      </a:pPr>
                      <a:r>
                        <a:rPr lang="zh-TW"/>
                        <a:t>23</a:t>
                      </a:r>
                      <a:endParaRPr/>
                    </a:p>
                  </a:txBody>
                  <a:tcPr marT="91425" marB="91425" marR="91425" marL="91425"/>
                </a:tc>
                <a:tc>
                  <a:txBody>
                    <a:bodyPr/>
                    <a:lstStyle/>
                    <a:p>
                      <a:pPr indent="0" lvl="0" marL="0" rtl="0" algn="ctr">
                        <a:spcBef>
                          <a:spcPts val="0"/>
                        </a:spcBef>
                        <a:spcAft>
                          <a:spcPts val="0"/>
                        </a:spcAft>
                        <a:buNone/>
                      </a:pPr>
                      <a:r>
                        <a:rPr lang="zh-TW"/>
                        <a:t>22</a:t>
                      </a:r>
                      <a:endParaRPr/>
                    </a:p>
                  </a:txBody>
                  <a:tcPr marT="91425" marB="91425" marR="91425" marL="91425"/>
                </a:tc>
                <a:tc>
                  <a:txBody>
                    <a:bodyPr/>
                    <a:lstStyle/>
                    <a:p>
                      <a:pPr indent="0" lvl="0" marL="0" rtl="0" algn="ctr">
                        <a:spcBef>
                          <a:spcPts val="0"/>
                        </a:spcBef>
                        <a:spcAft>
                          <a:spcPts val="0"/>
                        </a:spcAft>
                        <a:buNone/>
                      </a:pPr>
                      <a:r>
                        <a:rPr lang="zh-TW"/>
                        <a:t>0</a:t>
                      </a:r>
                      <a:endParaRPr/>
                    </a:p>
                  </a:txBody>
                  <a:tcPr marT="91425" marB="91425" marR="91425" marL="91425"/>
                </a:tc>
              </a:tr>
            </a:tbl>
          </a:graphicData>
        </a:graphic>
      </p:graphicFrame>
      <p:pic>
        <p:nvPicPr>
          <p:cNvPr id="86" name="Google Shape;86;p18"/>
          <p:cNvPicPr preferRelativeResize="0"/>
          <p:nvPr/>
        </p:nvPicPr>
        <p:blipFill>
          <a:blip r:embed="rId3">
            <a:alphaModFix/>
          </a:blip>
          <a:stretch>
            <a:fillRect/>
          </a:stretch>
        </p:blipFill>
        <p:spPr>
          <a:xfrm>
            <a:off x="657850" y="3315375"/>
            <a:ext cx="3460597" cy="1096425"/>
          </a:xfrm>
          <a:prstGeom prst="rect">
            <a:avLst/>
          </a:prstGeom>
          <a:noFill/>
          <a:ln>
            <a:noFill/>
          </a:ln>
        </p:spPr>
      </p:pic>
      <p:pic>
        <p:nvPicPr>
          <p:cNvPr id="87" name="Google Shape;87;p18"/>
          <p:cNvPicPr preferRelativeResize="0"/>
          <p:nvPr/>
        </p:nvPicPr>
        <p:blipFill>
          <a:blip r:embed="rId4">
            <a:alphaModFix/>
          </a:blip>
          <a:stretch>
            <a:fillRect/>
          </a:stretch>
        </p:blipFill>
        <p:spPr>
          <a:xfrm>
            <a:off x="4935501" y="3342600"/>
            <a:ext cx="3326400" cy="1069200"/>
          </a:xfrm>
          <a:prstGeom prst="rect">
            <a:avLst/>
          </a:prstGeom>
          <a:noFill/>
          <a:ln>
            <a:noFill/>
          </a:ln>
        </p:spPr>
      </p:pic>
      <p:graphicFrame>
        <p:nvGraphicFramePr>
          <p:cNvPr id="88" name="Google Shape;88;p18"/>
          <p:cNvGraphicFramePr/>
          <p:nvPr/>
        </p:nvGraphicFramePr>
        <p:xfrm>
          <a:off x="5754963" y="1565950"/>
          <a:ext cx="3000000" cy="3000000"/>
        </p:xfrm>
        <a:graphic>
          <a:graphicData uri="http://schemas.openxmlformats.org/drawingml/2006/table">
            <a:tbl>
              <a:tblPr>
                <a:noFill/>
                <a:tableStyleId>{76795ED9-17F2-4EF6-8F34-5368A803CE0D}</a:tableStyleId>
              </a:tblPr>
              <a:tblGrid>
                <a:gridCol w="448750"/>
                <a:gridCol w="448750"/>
                <a:gridCol w="448750"/>
                <a:gridCol w="448750"/>
              </a:tblGrid>
              <a:tr h="381000">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r>
              <a:tr h="381000">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50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r>
              <a:tr h="381000">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r>
              <a:tr h="381000">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r>
            </a:tbl>
          </a:graphicData>
        </a:graphic>
      </p:graphicFrame>
      <p:sp>
        <p:nvSpPr>
          <p:cNvPr id="89" name="Google Shape;89;p18"/>
          <p:cNvSpPr txBox="1"/>
          <p:nvPr/>
        </p:nvSpPr>
        <p:spPr>
          <a:xfrm>
            <a:off x="5853575" y="4416000"/>
            <a:ext cx="1247700" cy="40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sz="2400">
                <a:latin typeface="Roboto"/>
                <a:ea typeface="Roboto"/>
                <a:cs typeface="Roboto"/>
                <a:sym typeface="Roboto"/>
              </a:rPr>
              <a:t>d = 1</a:t>
            </a:r>
            <a:endParaRPr b="1" sz="2400">
              <a:latin typeface="Roboto"/>
              <a:ea typeface="Roboto"/>
              <a:cs typeface="Roboto"/>
              <a:sym typeface="Roboto"/>
            </a:endParaRPr>
          </a:p>
        </p:txBody>
      </p:sp>
      <p:sp>
        <p:nvSpPr>
          <p:cNvPr id="90" name="Google Shape;90;p18"/>
          <p:cNvSpPr txBox="1"/>
          <p:nvPr/>
        </p:nvSpPr>
        <p:spPr>
          <a:xfrm>
            <a:off x="1125300" y="992075"/>
            <a:ext cx="2183400" cy="2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latin typeface="Roboto"/>
                <a:ea typeface="Roboto"/>
                <a:cs typeface="Roboto"/>
                <a:sym typeface="Roboto"/>
              </a:rPr>
              <a:t>一般的 attack</a:t>
            </a:r>
            <a:endParaRPr sz="1800">
              <a:latin typeface="Roboto"/>
              <a:ea typeface="Roboto"/>
              <a:cs typeface="Roboto"/>
              <a:sym typeface="Roboto"/>
            </a:endParaRPr>
          </a:p>
        </p:txBody>
      </p:sp>
      <p:sp>
        <p:nvSpPr>
          <p:cNvPr id="91" name="Google Shape;91;p18"/>
          <p:cNvSpPr txBox="1"/>
          <p:nvPr/>
        </p:nvSpPr>
        <p:spPr>
          <a:xfrm>
            <a:off x="5560750" y="1001300"/>
            <a:ext cx="2183400" cy="2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latin typeface="Roboto"/>
                <a:ea typeface="Roboto"/>
                <a:cs typeface="Roboto"/>
                <a:sym typeface="Roboto"/>
              </a:rPr>
              <a:t>one pixel</a:t>
            </a:r>
            <a:r>
              <a:rPr lang="zh-TW" sz="1800">
                <a:latin typeface="Roboto"/>
                <a:ea typeface="Roboto"/>
                <a:cs typeface="Roboto"/>
                <a:sym typeface="Roboto"/>
              </a:rPr>
              <a:t> attack</a:t>
            </a:r>
            <a:endParaRPr sz="1800">
              <a:latin typeface="Roboto"/>
              <a:ea typeface="Roboto"/>
              <a:cs typeface="Roboto"/>
              <a:sym typeface="Roboto"/>
            </a:endParaRPr>
          </a:p>
        </p:txBody>
      </p:sp>
      <p:sp>
        <p:nvSpPr>
          <p:cNvPr id="92" name="Google Shape;92;p18"/>
          <p:cNvSpPr txBox="1"/>
          <p:nvPr/>
        </p:nvSpPr>
        <p:spPr>
          <a:xfrm>
            <a:off x="2647025" y="4339800"/>
            <a:ext cx="777000" cy="2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or</a:t>
            </a:r>
            <a:endParaRPr/>
          </a:p>
        </p:txBody>
      </p:sp>
      <p:sp>
        <p:nvSpPr>
          <p:cNvPr id="93" name="Google Shape;93;p18"/>
          <p:cNvSpPr txBox="1"/>
          <p:nvPr/>
        </p:nvSpPr>
        <p:spPr>
          <a:xfrm>
            <a:off x="2475050" y="4609850"/>
            <a:ext cx="15672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000"/>
              <a:t>L-infinity</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idx="1" type="body"/>
          </p:nvPr>
        </p:nvSpPr>
        <p:spPr>
          <a:xfrm>
            <a:off x="0" y="4822900"/>
            <a:ext cx="5998800" cy="32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1100" u="sng">
                <a:solidFill>
                  <a:srgbClr val="000000"/>
                </a:solidFill>
                <a:latin typeface="Arial"/>
                <a:ea typeface="Arial"/>
                <a:cs typeface="Arial"/>
                <a:sym typeface="Arial"/>
                <a:hlinkClick r:id="rId3">
                  <a:extLst>
                    <a:ext uri="{A12FA001-AC4F-418D-AE19-62706E023703}">
                      <ahyp:hlinkClr val="tx"/>
                    </a:ext>
                  </a:extLst>
                </a:hlinkClick>
              </a:rPr>
              <a:t>https://arxiv.org/pdf/1710.08864.pdf</a:t>
            </a:r>
            <a:endParaRPr sz="1100">
              <a:solidFill>
                <a:srgbClr val="000000"/>
              </a:solidFill>
            </a:endParaRPr>
          </a:p>
        </p:txBody>
      </p:sp>
      <p:pic>
        <p:nvPicPr>
          <p:cNvPr id="99" name="Google Shape;99;p19"/>
          <p:cNvPicPr preferRelativeResize="0"/>
          <p:nvPr/>
        </p:nvPicPr>
        <p:blipFill>
          <a:blip r:embed="rId4">
            <a:alphaModFix/>
          </a:blip>
          <a:stretch>
            <a:fillRect/>
          </a:stretch>
        </p:blipFill>
        <p:spPr>
          <a:xfrm>
            <a:off x="2651925" y="232800"/>
            <a:ext cx="3840147" cy="439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One Pixel Attack</a:t>
            </a:r>
            <a:endParaRPr/>
          </a:p>
        </p:txBody>
      </p:sp>
      <p:pic>
        <p:nvPicPr>
          <p:cNvPr id="105" name="Google Shape;105;p20"/>
          <p:cNvPicPr preferRelativeResize="0"/>
          <p:nvPr/>
        </p:nvPicPr>
        <p:blipFill rotWithShape="1">
          <a:blip r:embed="rId3">
            <a:alphaModFix/>
          </a:blip>
          <a:srcRect b="75845" l="0" r="0" t="0"/>
          <a:stretch/>
        </p:blipFill>
        <p:spPr>
          <a:xfrm>
            <a:off x="460450" y="1062850"/>
            <a:ext cx="5964774" cy="1474650"/>
          </a:xfrm>
          <a:prstGeom prst="rect">
            <a:avLst/>
          </a:prstGeom>
          <a:noFill/>
          <a:ln>
            <a:noFill/>
          </a:ln>
        </p:spPr>
      </p:pic>
      <p:grpSp>
        <p:nvGrpSpPr>
          <p:cNvPr id="106" name="Google Shape;106;p20"/>
          <p:cNvGrpSpPr/>
          <p:nvPr/>
        </p:nvGrpSpPr>
        <p:grpSpPr>
          <a:xfrm>
            <a:off x="353300" y="2787800"/>
            <a:ext cx="8487250" cy="1313900"/>
            <a:chOff x="353300" y="2787800"/>
            <a:chExt cx="8487250" cy="1313900"/>
          </a:xfrm>
        </p:grpSpPr>
        <p:pic>
          <p:nvPicPr>
            <p:cNvPr id="107" name="Google Shape;107;p20"/>
            <p:cNvPicPr preferRelativeResize="0"/>
            <p:nvPr/>
          </p:nvPicPr>
          <p:blipFill>
            <a:blip r:embed="rId4">
              <a:alphaModFix/>
            </a:blip>
            <a:stretch>
              <a:fillRect/>
            </a:stretch>
          </p:blipFill>
          <p:spPr>
            <a:xfrm>
              <a:off x="5202125" y="2787800"/>
              <a:ext cx="3638425" cy="1313900"/>
            </a:xfrm>
            <a:prstGeom prst="rect">
              <a:avLst/>
            </a:prstGeom>
            <a:noFill/>
            <a:ln>
              <a:noFill/>
            </a:ln>
          </p:spPr>
        </p:pic>
        <p:pic>
          <p:nvPicPr>
            <p:cNvPr id="108" name="Google Shape;108;p20"/>
            <p:cNvPicPr preferRelativeResize="0"/>
            <p:nvPr/>
          </p:nvPicPr>
          <p:blipFill rotWithShape="1">
            <a:blip r:embed="rId5">
              <a:alphaModFix/>
            </a:blip>
            <a:srcRect b="32046" l="0" r="0" t="0"/>
            <a:stretch/>
          </p:blipFill>
          <p:spPr>
            <a:xfrm>
              <a:off x="353300" y="2787800"/>
              <a:ext cx="4605050" cy="1169525"/>
            </a:xfrm>
            <a:prstGeom prst="rect">
              <a:avLst/>
            </a:prstGeom>
            <a:noFill/>
            <a:ln>
              <a:noFill/>
            </a:ln>
          </p:spPr>
        </p:pic>
      </p:grpSp>
      <p:pic>
        <p:nvPicPr>
          <p:cNvPr id="109" name="Google Shape;109;p20"/>
          <p:cNvPicPr preferRelativeResize="0"/>
          <p:nvPr/>
        </p:nvPicPr>
        <p:blipFill rotWithShape="1">
          <a:blip r:embed="rId5">
            <a:alphaModFix/>
          </a:blip>
          <a:srcRect b="0" l="0" r="0" t="71600"/>
          <a:stretch/>
        </p:blipFill>
        <p:spPr>
          <a:xfrm>
            <a:off x="2047875" y="4380900"/>
            <a:ext cx="4605050" cy="488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How do we find the exact pixel and value ?</a:t>
            </a:r>
            <a:endParaRPr/>
          </a:p>
        </p:txBody>
      </p:sp>
      <p:sp>
        <p:nvSpPr>
          <p:cNvPr id="115" name="Google Shape;115;p21"/>
          <p:cNvSpPr txBox="1"/>
          <p:nvPr>
            <p:ph idx="1" type="body"/>
          </p:nvPr>
        </p:nvSpPr>
        <p:spPr>
          <a:xfrm>
            <a:off x="471900" y="1919075"/>
            <a:ext cx="8222100" cy="76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Brute Force</a:t>
            </a:r>
            <a:endParaRPr/>
          </a:p>
          <a:p>
            <a:pPr indent="-317500" lvl="1" marL="914400" rtl="0" algn="l">
              <a:spcBef>
                <a:spcPts val="0"/>
              </a:spcBef>
              <a:spcAft>
                <a:spcPts val="0"/>
              </a:spcAft>
              <a:buSzPts val="1400"/>
              <a:buChar char="○"/>
            </a:pPr>
            <a:r>
              <a:rPr lang="zh-TW"/>
              <a:t>224 * 224 = 50176, takes very long time</a:t>
            </a:r>
            <a:endParaRPr/>
          </a:p>
        </p:txBody>
      </p:sp>
      <p:sp>
        <p:nvSpPr>
          <p:cNvPr id="116" name="Google Shape;116;p21"/>
          <p:cNvSpPr txBox="1"/>
          <p:nvPr>
            <p:ph idx="1" type="body"/>
          </p:nvPr>
        </p:nvSpPr>
        <p:spPr>
          <a:xfrm>
            <a:off x="460950" y="3169850"/>
            <a:ext cx="8222100" cy="76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TW" sz="2400"/>
              <a:t>Do we really need the best perturbation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